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8.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9.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3"/>
  </p:notesMasterIdLst>
  <p:sldIdLst>
    <p:sldId id="274" r:id="rId2"/>
    <p:sldId id="337" r:id="rId3"/>
    <p:sldId id="335" r:id="rId4"/>
    <p:sldId id="336" r:id="rId5"/>
    <p:sldId id="259" r:id="rId6"/>
    <p:sldId id="306" r:id="rId7"/>
    <p:sldId id="323" r:id="rId8"/>
    <p:sldId id="261" r:id="rId9"/>
    <p:sldId id="262" r:id="rId10"/>
    <p:sldId id="263" r:id="rId11"/>
    <p:sldId id="338" r:id="rId12"/>
    <p:sldId id="328" r:id="rId13"/>
    <p:sldId id="285" r:id="rId14"/>
    <p:sldId id="297" r:id="rId15"/>
    <p:sldId id="268" r:id="rId16"/>
    <p:sldId id="269" r:id="rId17"/>
    <p:sldId id="276" r:id="rId18"/>
    <p:sldId id="279" r:id="rId19"/>
    <p:sldId id="278" r:id="rId20"/>
    <p:sldId id="280" r:id="rId21"/>
    <p:sldId id="298" r:id="rId22"/>
    <p:sldId id="270" r:id="rId23"/>
    <p:sldId id="292" r:id="rId24"/>
    <p:sldId id="334" r:id="rId25"/>
    <p:sldId id="266" r:id="rId26"/>
    <p:sldId id="288" r:id="rId27"/>
    <p:sldId id="290" r:id="rId28"/>
    <p:sldId id="291" r:id="rId29"/>
    <p:sldId id="293" r:id="rId30"/>
    <p:sldId id="286" r:id="rId31"/>
    <p:sldId id="295" r:id="rId32"/>
    <p:sldId id="277" r:id="rId33"/>
    <p:sldId id="296" r:id="rId34"/>
    <p:sldId id="329" r:id="rId35"/>
    <p:sldId id="330" r:id="rId36"/>
    <p:sldId id="331" r:id="rId37"/>
    <p:sldId id="332" r:id="rId38"/>
    <p:sldId id="333" r:id="rId39"/>
    <p:sldId id="308" r:id="rId40"/>
    <p:sldId id="322" r:id="rId41"/>
    <p:sldId id="287" r:id="rId42"/>
    <p:sldId id="321" r:id="rId43"/>
    <p:sldId id="282" r:id="rId44"/>
    <p:sldId id="271" r:id="rId45"/>
    <p:sldId id="294" r:id="rId46"/>
    <p:sldId id="257" r:id="rId47"/>
    <p:sldId id="284" r:id="rId48"/>
    <p:sldId id="281" r:id="rId49"/>
    <p:sldId id="273" r:id="rId50"/>
    <p:sldId id="309" r:id="rId51"/>
    <p:sldId id="310" r:id="rId52"/>
    <p:sldId id="311" r:id="rId53"/>
    <p:sldId id="312" r:id="rId54"/>
    <p:sldId id="313" r:id="rId55"/>
    <p:sldId id="314" r:id="rId56"/>
    <p:sldId id="315" r:id="rId57"/>
    <p:sldId id="316" r:id="rId58"/>
    <p:sldId id="317" r:id="rId59"/>
    <p:sldId id="318" r:id="rId60"/>
    <p:sldId id="319" r:id="rId61"/>
    <p:sldId id="320" r:id="rId62"/>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中間スタイル 1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541" autoAdjust="0"/>
    <p:restoredTop sz="43300" autoAdjust="0"/>
  </p:normalViewPr>
  <p:slideViewPr>
    <p:cSldViewPr snapToGrid="0">
      <p:cViewPr varScale="1">
        <p:scale>
          <a:sx n="44" d="100"/>
          <a:sy n="44" d="100"/>
        </p:scale>
        <p:origin x="1839" y="39"/>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package" Target="../embeddings/Microsoft_Excel_______2.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___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100</c:v>
                </c:pt>
                <c:pt idx="1">
                  <c:v>98.8</c:v>
                </c:pt>
                <c:pt idx="2">
                  <c:v>85</c:v>
                </c:pt>
              </c:numCache>
            </c:numRef>
          </c:val>
          <c:extLst>
            <c:ext xmlns:c16="http://schemas.microsoft.com/office/drawing/2014/chart" uri="{C3380CC4-5D6E-409C-BE32-E72D297353CC}">
              <c16:uniqueId val="{00000000-D6D5-44D7-85D5-A135EF62D1A9}"/>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100</c:v>
                </c:pt>
                <c:pt idx="1">
                  <c:v>96</c:v>
                </c:pt>
                <c:pt idx="2">
                  <c:v>96.7</c:v>
                </c:pt>
              </c:numCache>
            </c:numRef>
          </c:val>
          <c:extLst>
            <c:ext xmlns:c16="http://schemas.microsoft.com/office/drawing/2014/chart" uri="{C3380CC4-5D6E-409C-BE32-E72D297353CC}">
              <c16:uniqueId val="{00000001-D6D5-44D7-85D5-A135EF62D1A9}"/>
            </c:ext>
          </c:extLst>
        </c:ser>
        <c:dLbls>
          <c:showLegendKey val="0"/>
          <c:showVal val="0"/>
          <c:showCatName val="0"/>
          <c:showSerName val="0"/>
          <c:showPercent val="0"/>
          <c:showBubbleSize val="0"/>
        </c:dLbls>
        <c:gapWidth val="219"/>
        <c:overlap val="-27"/>
        <c:axId val="884001967"/>
        <c:axId val="884005711"/>
      </c:barChart>
      <c:catAx>
        <c:axId val="8840019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884005711"/>
        <c:crosses val="autoZero"/>
        <c:auto val="1"/>
        <c:lblAlgn val="ctr"/>
        <c:lblOffset val="100"/>
        <c:noMultiLvlLbl val="0"/>
      </c:catAx>
      <c:valAx>
        <c:axId val="884005711"/>
        <c:scaling>
          <c:orientation val="minMax"/>
          <c:max val="1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ja-JP" altLang="en-US" sz="1860" b="1" dirty="0" smtClean="0"/>
                  <a:t>分岐網羅率 </a:t>
                </a:r>
                <a:r>
                  <a:rPr lang="en-US" altLang="ja-JP" sz="1860" b="1" dirty="0" smtClean="0"/>
                  <a:t>C1 </a:t>
                </a:r>
                <a:r>
                  <a:rPr lang="en-US" altLang="ja-JP" sz="1860" b="1" dirty="0" smtClean="0"/>
                  <a:t>[%]</a:t>
                </a:r>
                <a:endParaRPr lang="ja-JP" altLang="en-US" sz="1860" b="1" dirty="0"/>
              </a:p>
            </c:rich>
          </c:tx>
          <c:layout/>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1" i="0" u="none" strike="noStrike" kern="1600" baseline="0">
                <a:solidFill>
                  <a:schemeClr val="tx1">
                    <a:lumMod val="65000"/>
                    <a:lumOff val="35000"/>
                  </a:schemeClr>
                </a:solidFill>
                <a:latin typeface="+mn-lt"/>
                <a:ea typeface="+mn-ea"/>
                <a:cs typeface="+mn-cs"/>
              </a:defRPr>
            </a:pPr>
            <a:endParaRPr lang="ja-JP"/>
          </a:p>
        </c:txPr>
        <c:crossAx val="884001967"/>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100</c:v>
                </c:pt>
                <c:pt idx="1">
                  <c:v>99.2</c:v>
                </c:pt>
                <c:pt idx="2">
                  <c:v>96.2</c:v>
                </c:pt>
              </c:numCache>
            </c:numRef>
          </c:val>
          <c:extLst>
            <c:ext xmlns:c16="http://schemas.microsoft.com/office/drawing/2014/chart" uri="{C3380CC4-5D6E-409C-BE32-E72D297353CC}">
              <c16:uniqueId val="{00000000-D8BC-412B-8099-E6403C1D511A}"/>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100</c:v>
                </c:pt>
                <c:pt idx="1">
                  <c:v>97.3</c:v>
                </c:pt>
                <c:pt idx="2">
                  <c:v>100</c:v>
                </c:pt>
              </c:numCache>
            </c:numRef>
          </c:val>
          <c:extLst>
            <c:ext xmlns:c16="http://schemas.microsoft.com/office/drawing/2014/chart" uri="{C3380CC4-5D6E-409C-BE32-E72D297353CC}">
              <c16:uniqueId val="{00000001-D8BC-412B-8099-E6403C1D511A}"/>
            </c:ext>
          </c:extLst>
        </c:ser>
        <c:dLbls>
          <c:showLegendKey val="0"/>
          <c:showVal val="0"/>
          <c:showCatName val="0"/>
          <c:showSerName val="0"/>
          <c:showPercent val="0"/>
          <c:showBubbleSize val="0"/>
        </c:dLbls>
        <c:gapWidth val="219"/>
        <c:overlap val="-27"/>
        <c:axId val="355872863"/>
        <c:axId val="355878271"/>
      </c:barChart>
      <c:catAx>
        <c:axId val="35587286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355878271"/>
        <c:crosses val="autoZero"/>
        <c:auto val="1"/>
        <c:lblAlgn val="ctr"/>
        <c:lblOffset val="100"/>
        <c:noMultiLvlLbl val="0"/>
      </c:catAx>
      <c:valAx>
        <c:axId val="355878271"/>
        <c:scaling>
          <c:orientation val="minMax"/>
          <c:max val="1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1" i="0" u="none" strike="noStrike" kern="1200" baseline="0">
                    <a:solidFill>
                      <a:prstClr val="black">
                        <a:lumMod val="65000"/>
                        <a:lumOff val="35000"/>
                      </a:prstClr>
                    </a:solidFill>
                    <a:latin typeface="+mn-lt"/>
                    <a:ea typeface="+mn-ea"/>
                    <a:cs typeface="+mn-cs"/>
                  </a:defRPr>
                </a:pPr>
                <a:r>
                  <a:rPr lang="ja-JP" altLang="en-US" sz="1860" b="1" i="0" baseline="0" dirty="0" smtClean="0">
                    <a:effectLst/>
                  </a:rPr>
                  <a:t>命令網羅率 </a:t>
                </a:r>
                <a:r>
                  <a:rPr lang="en-US" altLang="ja-JP" sz="1860" b="1" i="0" baseline="0" dirty="0" smtClean="0">
                    <a:effectLst/>
                  </a:rPr>
                  <a:t>C0 </a:t>
                </a:r>
                <a:r>
                  <a:rPr lang="en-US" altLang="ja-JP" sz="1860" b="1" i="0" baseline="0" dirty="0" smtClean="0">
                    <a:effectLst/>
                  </a:rPr>
                  <a:t>[%]</a:t>
                </a:r>
                <a:endParaRPr lang="ja-JP" altLang="ja-JP" sz="1860" baseline="0" dirty="0">
                  <a:effectLst/>
                </a:endParaRPr>
              </a:p>
            </c:rich>
          </c:tx>
          <c:layout/>
          <c:overlay val="0"/>
          <c:spPr>
            <a:noFill/>
            <a:ln>
              <a:noFill/>
            </a:ln>
            <a:effectLst/>
          </c:spPr>
          <c:txPr>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1" i="0" u="none" strike="noStrike" kern="1200" baseline="0">
                  <a:solidFill>
                    <a:prstClr val="black">
                      <a:lumMod val="65000"/>
                      <a:lumOff val="35000"/>
                    </a:prst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ja-JP"/>
          </a:p>
        </c:txPr>
        <c:crossAx val="355872863"/>
        <c:crosses val="autoZero"/>
        <c:crossBetween val="between"/>
      </c:valAx>
      <c:spPr>
        <a:noFill/>
        <a:ln>
          <a:noFill/>
        </a:ln>
        <a:effectLst/>
      </c:spPr>
    </c:plotArea>
    <c:plotVisOnly val="1"/>
    <c:dispBlanksAs val="gap"/>
    <c:showDLblsOverMax val="0"/>
  </c:chart>
  <c:spPr>
    <a:noFill/>
    <a:ln>
      <a:noFill/>
    </a:ln>
    <a:effectLst/>
  </c:spPr>
  <c:txPr>
    <a:bodyPr rot="0" vert="horz"/>
    <a:lstStyle/>
    <a:p>
      <a:pPr>
        <a:defRPr b="1" i="0" baseline="0"/>
      </a:pPr>
      <a:endParaRPr lang="ja-JP"/>
    </a:p>
  </c:txPr>
  <c:externalData r:id="rId3">
    <c:autoUpdate val="0"/>
  </c:externalData>
</c:chartSpace>
</file>

<file path=ppt/charts/chart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Sheet1!$A$2:$A$16</cx:f>
        <cx:lvl ptCount="15">
          <cx:pt idx="0">Task1</cx:pt>
          <cx:pt idx="1">Task1</cx:pt>
          <cx:pt idx="2">Task1</cx:pt>
          <cx:pt idx="3">Task1</cx:pt>
          <cx:pt idx="4">Task1</cx:pt>
          <cx:pt idx="5">Task2</cx:pt>
          <cx:pt idx="6">Task2</cx:pt>
          <cx:pt idx="7">Task2</cx:pt>
          <cx:pt idx="8">Task2</cx:pt>
          <cx:pt idx="9">Task2</cx:pt>
          <cx:pt idx="10">Task3</cx:pt>
          <cx:pt idx="11">Task3</cx:pt>
          <cx:pt idx="12">Task3</cx:pt>
          <cx:pt idx="13">Task3</cx:pt>
          <cx:pt idx="14">Task3</cx:pt>
        </cx:lvl>
      </cx:strDim>
      <cx:numDim type="val">
        <cx:f>Sheet1!$B$2:$B$16</cx:f>
        <cx:lvl ptCount="15" formatCode="G/標準">
          <cx:pt idx="0">9.6833329999999993</cx:pt>
          <cx:pt idx="1">16.66667</cx:pt>
          <cx:pt idx="2">10.25</cx:pt>
          <cx:pt idx="3">10.26667</cx:pt>
          <cx:pt idx="4">16.83333</cx:pt>
          <cx:pt idx="5">22.616669999999999</cx:pt>
          <cx:pt idx="6">12.533329999999999</cx:pt>
          <cx:pt idx="7">17.233329999999999</cx:pt>
          <cx:pt idx="8">25</cx:pt>
          <cx:pt idx="9">25</cx:pt>
          <cx:pt idx="10">13.41667</cx:pt>
          <cx:pt idx="11">7.25</cx:pt>
          <cx:pt idx="12">12.116669999999999</cx:pt>
          <cx:pt idx="13">19.350000000000001</cx:pt>
          <cx:pt idx="14">22.783329999999999</cx:pt>
        </cx:lvl>
      </cx:numDim>
    </cx:data>
    <cx:data id="1">
      <cx:strDim type="cat">
        <cx:f>Sheet1!$A$2:$A$16</cx:f>
        <cx:lvl ptCount="15">
          <cx:pt idx="0">Task1</cx:pt>
          <cx:pt idx="1">Task1</cx:pt>
          <cx:pt idx="2">Task1</cx:pt>
          <cx:pt idx="3">Task1</cx:pt>
          <cx:pt idx="4">Task1</cx:pt>
          <cx:pt idx="5">Task2</cx:pt>
          <cx:pt idx="6">Task2</cx:pt>
          <cx:pt idx="7">Task2</cx:pt>
          <cx:pt idx="8">Task2</cx:pt>
          <cx:pt idx="9">Task2</cx:pt>
          <cx:pt idx="10">Task3</cx:pt>
          <cx:pt idx="11">Task3</cx:pt>
          <cx:pt idx="12">Task3</cx:pt>
          <cx:pt idx="13">Task3</cx:pt>
          <cx:pt idx="14">Task3</cx:pt>
        </cx:lvl>
      </cx:strDim>
      <cx:numDim type="val">
        <cx:f>Sheet1!$C$2:$C$16</cx:f>
        <cx:lvl ptCount="15" formatCode="G/標準">
          <cx:pt idx="0">13.91667</cx:pt>
          <cx:pt idx="1">19.983329999999999</cx:pt>
          <cx:pt idx="2">18.08333</cx:pt>
          <cx:pt idx="3">19.483329999999999</cx:pt>
          <cx:pt idx="4">19.66667</cx:pt>
          <cx:pt idx="5">10.75</cx:pt>
          <cx:pt idx="6">20.933330000000002</cx:pt>
          <cx:pt idx="7">11.31667</cx:pt>
          <cx:pt idx="8">12</cx:pt>
          <cx:pt idx="9">23.399999999999999</cx:pt>
          <cx:pt idx="10">10.35</cx:pt>
          <cx:pt idx="11">16.16667</cx:pt>
          <cx:pt idx="12">14.58333</cx:pt>
          <cx:pt idx="13">20.58333</cx:pt>
          <cx:pt idx="14">23.25</cx:pt>
        </cx:lvl>
      </cx:numDim>
    </cx:data>
  </cx:chartData>
  <cx:chart>
    <cx:plotArea>
      <cx:plotAreaRegion>
        <cx:series layoutId="boxWhisker" uniqueId="{5AF84AD3-0CB3-4A9E-AAA1-83D03F2FC8CD}" formatIdx="0">
          <cx:tx>
            <cx:txData>
              <cx:f>Sheet1!$B$1</cx:f>
              <cx:v>Manual</cx:v>
            </cx:txData>
          </cx:tx>
          <cx:spPr>
            <a:solidFill>
              <a:srgbClr val="DEA221"/>
            </a:solidFill>
            <a:ln>
              <a:solidFill>
                <a:schemeClr val="tx1">
                  <a:lumMod val="65000"/>
                  <a:lumOff val="35000"/>
                </a:schemeClr>
              </a:solidFill>
            </a:ln>
          </cx:spPr>
          <cx:dataId val="0"/>
          <cx:layoutPr>
            <cx:visibility meanLine="0" meanMarker="1" nonoutliers="0" outliers="1"/>
            <cx:statistics quartileMethod="exclusive"/>
          </cx:layoutPr>
        </cx:series>
        <cx:series layoutId="boxWhisker" uniqueId="{E4327B17-4F16-46F0-B93C-D73F088AF190}" formatIdx="1">
          <cx:tx>
            <cx:txData>
              <cx:f>Sheet1!$C$1</cx:f>
              <cx:v>Tool</cx:v>
            </cx:txData>
          </cx:tx>
          <cx:spPr>
            <a:solidFill>
              <a:srgbClr val="0F7B9E"/>
            </a:solidFill>
            <a:ln>
              <a:solidFill>
                <a:schemeClr val="tx1"/>
              </a:solidFill>
            </a:ln>
          </cx:spPr>
          <cx:dataId val="1"/>
          <cx:layoutPr>
            <cx:visibility meanLine="0" meanMarker="1" nonoutliers="0" outliers="1"/>
            <cx:statistics quartileMethod="exclusive"/>
          </cx:layoutPr>
        </cx:series>
      </cx:plotAreaRegion>
      <cx:axis id="0">
        <cx:catScaling gapWidth="1"/>
        <cx:tickLabels/>
        <cx:txPr>
          <a:bodyPr rot="-60000000" spcFirstLastPara="1" vertOverflow="ellipsis" vert="horz" wrap="square" lIns="0" tIns="0" rIns="0" bIns="0" anchor="ctr" anchorCtr="1"/>
          <a:lstStyle/>
          <a:p>
            <a:pPr>
              <a:defRPr sz="1860" b="1" i="0" baseline="0"/>
            </a:pPr>
            <a:endParaRPr lang="ja-JP" sz="1860" b="1" i="0" baseline="0"/>
          </a:p>
        </cx:txPr>
      </cx:axis>
      <cx:axis id="1">
        <cx:valScaling max="25"/>
        <cx:title>
          <cx:tx>
            <cx:rich>
              <a:bodyPr spcFirstLastPara="1" vertOverflow="ellipsis" wrap="square" lIns="0" tIns="0" rIns="0" bIns="0" anchor="ctr" anchorCtr="1"/>
              <a:lstStyle/>
              <a:p>
                <a:pPr algn="ctr">
                  <a:defRPr/>
                </a:pPr>
                <a:r>
                  <a:rPr lang="ja-JP" altLang="en-US" sz="1860" b="1" dirty="0" smtClean="0"/>
                  <a:t>タスク完了までの時間</a:t>
                </a:r>
                <a:r>
                  <a:rPr lang="en-US" altLang="ja-JP" sz="1860" b="1" dirty="0" smtClean="0"/>
                  <a:t> [</a:t>
                </a:r>
                <a:r>
                  <a:rPr lang="en-US" altLang="ja-JP" sz="1860" b="1" dirty="0" smtClean="0"/>
                  <a:t>min]</a:t>
                </a:r>
                <a:endParaRPr lang="ja-JP" sz="1860" b="1" dirty="0"/>
              </a:p>
            </cx:rich>
          </cx:tx>
        </cx:title>
        <cx:majorGridlines/>
        <cx:tickLabels/>
        <cx:txPr>
          <a:bodyPr rot="-60000000" spcFirstLastPara="1" vertOverflow="ellipsis" vert="horz" wrap="square" lIns="0" tIns="0" rIns="0" bIns="0" anchor="ctr" anchorCtr="1"/>
          <a:lstStyle/>
          <a:p>
            <a:pPr>
              <a:defRPr sz="1860" b="1" i="0" baseline="0"/>
            </a:pPr>
            <a:endParaRPr lang="ja-JP" sz="1860" b="1" i="0" baseline="0"/>
          </a:p>
        </cx:txPr>
      </cx:axis>
    </cx:plotArea>
  </cx:chart>
  <cx:clrMapOvr bg1="lt1" tx1="dk1" bg2="lt2" tx2="dk2" accent1="accent1" accent2="accent2" accent3="accent3" accent4="accent4" accent5="accent5" accent6="accent6" hlink="hlink" folHlink="folHlink"/>
</cx: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9</c:v>
                </c:pt>
                <c:pt idx="1">
                  <c:v>5</c:v>
                </c:pt>
                <c:pt idx="2">
                  <c:v>8</c:v>
                </c:pt>
              </c:numCache>
            </c:numRef>
          </c:val>
          <c:extLst>
            <c:ext xmlns:c16="http://schemas.microsoft.com/office/drawing/2014/chart" uri="{C3380CC4-5D6E-409C-BE32-E72D297353CC}">
              <c16:uniqueId val="{00000000-AC14-466A-B60B-EE78AF37100E}"/>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3</c:v>
                </c:pt>
                <c:pt idx="1">
                  <c:v>2</c:v>
                </c:pt>
                <c:pt idx="2">
                  <c:v>1</c:v>
                </c:pt>
              </c:numCache>
            </c:numRef>
          </c:val>
          <c:extLst>
            <c:ext xmlns:c16="http://schemas.microsoft.com/office/drawing/2014/chart" uri="{C3380CC4-5D6E-409C-BE32-E72D297353CC}">
              <c16:uniqueId val="{00000001-AC14-466A-B60B-EE78AF37100E}"/>
            </c:ext>
          </c:extLst>
        </c:ser>
        <c:dLbls>
          <c:showLegendKey val="0"/>
          <c:showVal val="0"/>
          <c:showCatName val="0"/>
          <c:showSerName val="0"/>
          <c:showPercent val="0"/>
          <c:showBubbleSize val="0"/>
        </c:dLbls>
        <c:gapWidth val="219"/>
        <c:overlap val="-27"/>
        <c:axId val="477629967"/>
        <c:axId val="477633295"/>
      </c:barChart>
      <c:catAx>
        <c:axId val="4776299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477633295"/>
        <c:crosses val="autoZero"/>
        <c:auto val="1"/>
        <c:lblAlgn val="ctr"/>
        <c:lblOffset val="100"/>
        <c:noMultiLvlLbl val="0"/>
      </c:catAx>
      <c:valAx>
        <c:axId val="47763329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0" i="0" u="none" strike="noStrike" kern="1200" baseline="0">
                    <a:solidFill>
                      <a:prstClr val="black">
                        <a:lumMod val="65000"/>
                        <a:lumOff val="35000"/>
                      </a:prstClr>
                    </a:solidFill>
                    <a:latin typeface="+mn-lt"/>
                    <a:ea typeface="+mn-ea"/>
                    <a:cs typeface="+mn-cs"/>
                  </a:defRPr>
                </a:pPr>
                <a:r>
                  <a:rPr lang="ja-JP" altLang="en-US" sz="1860" b="1" i="0" baseline="0" dirty="0" smtClean="0">
                    <a:effectLst/>
                  </a:rPr>
                  <a:t>テストスメルの</a:t>
                </a:r>
                <a:r>
                  <a:rPr lang="ja-JP" altLang="en-US" sz="1860" b="1" i="0" baseline="0" dirty="0" smtClean="0">
                    <a:effectLst/>
                  </a:rPr>
                  <a:t>数</a:t>
                </a:r>
                <a:endParaRPr lang="ja-JP" altLang="ja-JP" sz="1860" baseline="0" dirty="0">
                  <a:effectLst/>
                </a:endParaRPr>
              </a:p>
            </c:rich>
          </c:tx>
          <c:layout/>
          <c:overlay val="0"/>
          <c:spPr>
            <a:noFill/>
            <a:ln>
              <a:noFill/>
            </a:ln>
            <a:effectLst/>
          </c:spPr>
          <c:txPr>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0" i="0" u="none" strike="noStrike" kern="1200" baseline="0">
                  <a:solidFill>
                    <a:prstClr val="black">
                      <a:lumMod val="65000"/>
                      <a:lumOff val="35000"/>
                    </a:prst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1" i="0" u="none" strike="noStrike" kern="1200" baseline="0">
                <a:solidFill>
                  <a:schemeClr val="tx1">
                    <a:lumMod val="65000"/>
                    <a:lumOff val="35000"/>
                  </a:schemeClr>
                </a:solidFill>
                <a:latin typeface="+mn-lt"/>
                <a:ea typeface="+mn-ea"/>
                <a:cs typeface="+mn-cs"/>
              </a:defRPr>
            </a:pPr>
            <a:endParaRPr lang="ja-JP"/>
          </a:p>
        </c:txPr>
        <c:crossAx val="477629967"/>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bodyPr rot="-60000000" vert="horz"/>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tx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dropLine>
  <cs:errorBar>
    <cs:lnRef idx="0"/>
    <cs:fillRef idx="0"/>
    <cs:effectRef idx="0"/>
    <cs:fontRef idx="minor">
      <a:schemeClr val="tx1"/>
    </cs:fontRef>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a:solidFill>
          <a:schemeClr val="tx1">
            <a:lumMod val="15000"/>
            <a:lumOff val="85000"/>
            <a:lumOff val="10000"/>
          </a:schemeClr>
        </a:solidFill>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bodyPr rot="-60000000" vert="horz"/>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b="0" kern="1200" spc="0" baseline="0"/>
    <cs:bodyPr rot="0" vert="horz"/>
  </cs:title>
  <cs:trendline>
    <cs:lnRef idx="0"/>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bodyPr rot="-60000000" vert="horz"/>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C8FA46-DAC1-48A5-A534-60EFFD85CDA3}" type="datetimeFigureOut">
              <a:rPr kumimoji="1" lang="ja-JP" altLang="en-US" smtClean="0"/>
              <a:t>2020/2/2</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75FAFC-A5AB-4FEC-AA23-92E34682EFAF}" type="slidenum">
              <a:rPr kumimoji="1" lang="ja-JP" altLang="en-US" smtClean="0"/>
              <a:t>‹#›</a:t>
            </a:fld>
            <a:endParaRPr kumimoji="1" lang="ja-JP" altLang="en-US"/>
          </a:p>
        </p:txBody>
      </p:sp>
    </p:spTree>
    <p:extLst>
      <p:ext uri="{BB962C8B-B14F-4D97-AF65-F5344CB8AC3E}">
        <p14:creationId xmlns:p14="http://schemas.microsoft.com/office/powerpoint/2010/main" val="199108932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0:12</a:t>
            </a:r>
          </a:p>
          <a:p>
            <a:r>
              <a:rPr kumimoji="1" lang="ja-JP" altLang="en-US" dirty="0" smtClean="0"/>
              <a:t>ソースコードの類似性に基づいたテストコード自動生成ツール</a:t>
            </a:r>
            <a:r>
              <a:rPr kumimoji="1" lang="en-US" altLang="ja-JP" dirty="0" err="1" smtClean="0"/>
              <a:t>SuiteRec</a:t>
            </a:r>
            <a:r>
              <a:rPr kumimoji="1" lang="ja-JP" altLang="en-US" dirty="0" smtClean="0"/>
              <a:t>というタイトルで、ソフトウェア設計学研究室の倉地亮介が発表させていただきます。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a:t>
            </a:fld>
            <a:endParaRPr kumimoji="1" lang="ja-JP" altLang="en-US"/>
          </a:p>
        </p:txBody>
      </p:sp>
    </p:spTree>
    <p:extLst>
      <p:ext uri="{BB962C8B-B14F-4D97-AF65-F5344CB8AC3E}">
        <p14:creationId xmlns:p14="http://schemas.microsoft.com/office/powerpoint/2010/main" val="18023860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Step2</a:t>
            </a:r>
            <a:r>
              <a:rPr kumimoji="1" lang="ja-JP" altLang="en-US" dirty="0" smtClean="0"/>
              <a:t>では，</a:t>
            </a:r>
            <a:r>
              <a:rPr kumimoji="1" lang="en-US" altLang="ja-JP" dirty="0" smtClean="0"/>
              <a:t>Step1</a:t>
            </a:r>
            <a:r>
              <a:rPr kumimoji="1" lang="ja-JP" altLang="en-US" dirty="0" err="1" smtClean="0"/>
              <a:t>で検</a:t>
            </a:r>
            <a:r>
              <a:rPr kumimoji="1" lang="ja-JP" altLang="en-US" dirty="0" smtClean="0"/>
              <a:t>出された類似コード片に対応するテストコード</a:t>
            </a:r>
            <a:r>
              <a:rPr kumimoji="1" lang="ja-JP" altLang="en-US" dirty="0" smtClean="0"/>
              <a:t>をデータベースから検索</a:t>
            </a:r>
            <a:r>
              <a:rPr kumimoji="1" lang="ja-JP" altLang="en-US" dirty="0" smtClean="0"/>
              <a:t>します</a:t>
            </a:r>
            <a:endParaRPr kumimoji="1" lang="en-US" altLang="ja-JP" dirty="0" smtClean="0"/>
          </a:p>
          <a:p>
            <a:endParaRPr kumimoji="1" lang="en-US" altLang="ja-JP" dirty="0" smtClean="0"/>
          </a:p>
          <a:p>
            <a:r>
              <a:rPr kumimoji="1" lang="ja-JP" altLang="en-US" dirty="0" smtClean="0"/>
              <a:t>そこで、データベースからテストコードを検索する</a:t>
            </a:r>
            <a:r>
              <a:rPr kumimoji="1" lang="ja-JP" altLang="en-US" dirty="0" smtClean="0"/>
              <a:t>ために、テスト対象コードと</a:t>
            </a:r>
            <a:r>
              <a:rPr kumimoji="1" lang="ja-JP" altLang="en-US" dirty="0" smtClean="0"/>
              <a:t>テストコードをこのように</a:t>
            </a:r>
            <a:r>
              <a:rPr kumimoji="1" lang="en-US" altLang="ja-JP" dirty="0" smtClean="0"/>
              <a:t>3</a:t>
            </a:r>
            <a:r>
              <a:rPr kumimoji="1" lang="ja-JP" altLang="en-US" dirty="0" smtClean="0"/>
              <a:t>つフェーズで対応付け</a:t>
            </a:r>
            <a:r>
              <a:rPr kumimoji="1" lang="ja-JP" altLang="en-US" dirty="0" smtClean="0"/>
              <a:t>を行います。</a:t>
            </a:r>
            <a:endParaRPr kumimoji="1" lang="en-US" altLang="ja-JP" dirty="0" smtClean="0"/>
          </a:p>
          <a:p>
            <a:endParaRPr kumimoji="1" lang="en-US" altLang="ja-JP" dirty="0" smtClean="0"/>
          </a:p>
          <a:p>
            <a:r>
              <a:rPr kumimoji="1" lang="ja-JP" altLang="en-US" dirty="0" smtClean="0"/>
              <a:t>まず、フェーズ</a:t>
            </a:r>
            <a:r>
              <a:rPr kumimoji="1" lang="en-US" altLang="ja-JP" dirty="0" smtClean="0"/>
              <a:t>1</a:t>
            </a:r>
            <a:r>
              <a:rPr kumimoji="1" lang="ja-JP" altLang="en-US" dirty="0" smtClean="0"/>
              <a:t>では、命名規則によるクラス単位での対応付けです。</a:t>
            </a:r>
            <a:r>
              <a:rPr kumimoji="1" lang="en-US" altLang="ja-JP" b="1" dirty="0" smtClean="0"/>
              <a:t>JUnit</a:t>
            </a:r>
            <a:r>
              <a:rPr kumimoji="1" lang="ja-JP" altLang="en-US" b="1" dirty="0" smtClean="0"/>
              <a:t>の命名規則に従って、テストクラス名から</a:t>
            </a:r>
            <a:r>
              <a:rPr kumimoji="1" lang="en-US" altLang="ja-JP" b="1" dirty="0" smtClean="0"/>
              <a:t>”Test”</a:t>
            </a:r>
            <a:r>
              <a:rPr kumimoji="1" lang="ja-JP" altLang="en-US" b="1" dirty="0" smtClean="0"/>
              <a:t>という文字列を除いたクラス名がテスト対象クラスになります</a:t>
            </a:r>
            <a:endParaRPr kumimoji="1" lang="en-US" altLang="ja-JP" b="1" dirty="0" smtClean="0"/>
          </a:p>
          <a:p>
            <a:endParaRPr kumimoji="1" lang="en-US" altLang="ja-JP" dirty="0" smtClean="0"/>
          </a:p>
          <a:p>
            <a:r>
              <a:rPr kumimoji="1" lang="ja-JP" altLang="en-US" dirty="0" smtClean="0"/>
              <a:t>次に</a:t>
            </a:r>
            <a:r>
              <a:rPr kumimoji="1" lang="ja-JP" altLang="en-US" dirty="0" smtClean="0"/>
              <a:t>、フェーズ</a:t>
            </a:r>
            <a:r>
              <a:rPr kumimoji="1" lang="en-US" altLang="ja-JP" dirty="0" smtClean="0"/>
              <a:t>2</a:t>
            </a:r>
            <a:r>
              <a:rPr kumimoji="1" lang="ja-JP" altLang="en-US" dirty="0" smtClean="0"/>
              <a:t>では、テストコード内</a:t>
            </a:r>
            <a:r>
              <a:rPr kumimoji="1" lang="ja-JP" altLang="en-US" dirty="0" smtClean="0"/>
              <a:t>のメソッド呼び出しを確認します。一般的に単体テストでは、このようにテストコード内で</a:t>
            </a:r>
            <a:r>
              <a:rPr kumimoji="1" lang="ja-JP" altLang="en-US" dirty="0" smtClean="0"/>
              <a:t>、対象オブジェクト</a:t>
            </a:r>
            <a:r>
              <a:rPr kumimoji="1" lang="ja-JP" altLang="en-US" dirty="0" smtClean="0"/>
              <a:t>の生成を行い</a:t>
            </a:r>
            <a:r>
              <a:rPr kumimoji="1" lang="ja-JP" altLang="en-US" dirty="0" smtClean="0"/>
              <a:t>、対象</a:t>
            </a:r>
            <a:r>
              <a:rPr kumimoji="1" lang="ja-JP" altLang="en-US" dirty="0" smtClean="0"/>
              <a:t>メソッドを呼び出して実行します。</a:t>
            </a:r>
            <a:endParaRPr kumimoji="1" lang="en-US" altLang="ja-JP" dirty="0" smtClean="0"/>
          </a:p>
          <a:p>
            <a:endParaRPr kumimoji="1" lang="en-US" altLang="ja-JP" dirty="0" smtClean="0"/>
          </a:p>
          <a:p>
            <a:r>
              <a:rPr kumimoji="1" lang="ja-JP" altLang="en-US" dirty="0" smtClean="0"/>
              <a:t>したがって、テストコードを静的解析し</a:t>
            </a:r>
            <a:r>
              <a:rPr kumimoji="1" lang="ja-JP" altLang="en-US" dirty="0" smtClean="0"/>
              <a:t>、対象</a:t>
            </a:r>
            <a:r>
              <a:rPr kumimoji="1" lang="ja-JP" altLang="en-US" dirty="0" smtClean="0"/>
              <a:t>のメソッド呼び出しを取得すること</a:t>
            </a:r>
            <a:r>
              <a:rPr kumimoji="1" lang="ja-JP" altLang="en-US" dirty="0" smtClean="0"/>
              <a:t>で対象</a:t>
            </a:r>
            <a:r>
              <a:rPr kumimoji="1" lang="ja-JP" altLang="en-US" dirty="0" smtClean="0"/>
              <a:t>コードとテストコードを対応付けます。</a:t>
            </a:r>
            <a:endParaRPr kumimoji="1" lang="en-US" altLang="ja-JP" dirty="0" smtClean="0"/>
          </a:p>
          <a:p>
            <a:endParaRPr kumimoji="1" lang="en-US" altLang="ja-JP" dirty="0" smtClean="0"/>
          </a:p>
          <a:p>
            <a:r>
              <a:rPr kumimoji="1" lang="ja-JP" altLang="en-US" dirty="0" smtClean="0"/>
              <a:t>ただし、テストメソッド内では、複数のテスト対象のメソッドが呼び出されていることも考えられるので、フェーズ</a:t>
            </a:r>
            <a:r>
              <a:rPr kumimoji="1" lang="en-US" altLang="ja-JP" dirty="0" smtClean="0"/>
              <a:t>3</a:t>
            </a:r>
            <a:r>
              <a:rPr kumimoji="1" lang="ja-JP" altLang="en-US" dirty="0" smtClean="0"/>
              <a:t>では、テストメソッドと対象メソッドの比較も</a:t>
            </a:r>
            <a:r>
              <a:rPr kumimoji="1" lang="ja-JP" altLang="en-US" dirty="0" smtClean="0"/>
              <a:t>行います</a:t>
            </a:r>
            <a:endParaRPr kumimoji="1" lang="en-US" altLang="ja-JP" dirty="0" smtClean="0"/>
          </a:p>
          <a:p>
            <a:endParaRPr kumimoji="1" lang="en-US" altLang="ja-JP" dirty="0" smtClean="0"/>
          </a:p>
          <a:p>
            <a:r>
              <a:rPr lang="ja-JP" altLang="en-US" dirty="0" smtClean="0"/>
              <a:t>具体的には、テストメソッドの名前を区切り文字や大文字で分割し，対象メソッド名と部分一致した時対応付けを行いました</a:t>
            </a:r>
            <a:r>
              <a:rPr kumimoji="1" lang="ja-JP" altLang="en-US" dirty="0" smtClean="0"/>
              <a:t>、対応付け</a:t>
            </a:r>
            <a:r>
              <a:rPr kumimoji="1" lang="ja-JP" altLang="en-US" dirty="0" smtClean="0"/>
              <a:t>をしました。</a:t>
            </a:r>
            <a:endParaRPr kumimoji="1" lang="en-US" altLang="ja-JP" dirty="0" smtClean="0"/>
          </a:p>
          <a:p>
            <a:endParaRPr kumimoji="1" lang="en-US" altLang="ja-JP" dirty="0" smtClean="0"/>
          </a:p>
          <a:p>
            <a:r>
              <a:rPr kumimoji="1" lang="ja-JP" altLang="en-US" dirty="0" smtClean="0"/>
              <a:t>次に</a:t>
            </a:r>
            <a:r>
              <a:rPr kumimoji="1" lang="en-US" altLang="ja-JP" dirty="0" smtClean="0"/>
              <a:t>Step3</a:t>
            </a:r>
            <a:r>
              <a:rPr kumimoji="1" lang="ja-JP" altLang="en-US" dirty="0" err="1" smtClean="0"/>
              <a:t>です</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10</a:t>
            </a:fld>
            <a:endParaRPr kumimoji="1" lang="ja-JP" altLang="en-US"/>
          </a:p>
        </p:txBody>
      </p:sp>
    </p:spTree>
    <p:extLst>
      <p:ext uri="{BB962C8B-B14F-4D97-AF65-F5344CB8AC3E}">
        <p14:creationId xmlns:p14="http://schemas.microsoft.com/office/powerpoint/2010/main" val="32769882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Step2</a:t>
            </a:r>
            <a:r>
              <a:rPr kumimoji="1" lang="ja-JP" altLang="en-US" dirty="0" smtClean="0"/>
              <a:t>では，</a:t>
            </a:r>
            <a:r>
              <a:rPr kumimoji="1" lang="en-US" altLang="ja-JP" dirty="0" smtClean="0"/>
              <a:t>Step1</a:t>
            </a:r>
            <a:r>
              <a:rPr kumimoji="1" lang="ja-JP" altLang="en-US" dirty="0" err="1" smtClean="0"/>
              <a:t>で検</a:t>
            </a:r>
            <a:r>
              <a:rPr kumimoji="1" lang="ja-JP" altLang="en-US" dirty="0" smtClean="0"/>
              <a:t>出された類似コード片に対応するテストコード</a:t>
            </a:r>
            <a:r>
              <a:rPr kumimoji="1" lang="ja-JP" altLang="en-US" dirty="0" smtClean="0"/>
              <a:t>をから検索</a:t>
            </a:r>
            <a:r>
              <a:rPr kumimoji="1" lang="ja-JP" altLang="en-US" dirty="0" smtClean="0"/>
              <a:t>します</a:t>
            </a:r>
            <a:endParaRPr kumimoji="1" lang="en-US" altLang="ja-JP" dirty="0" smtClean="0"/>
          </a:p>
          <a:p>
            <a:endParaRPr kumimoji="1" lang="en-US" altLang="ja-JP" dirty="0" smtClean="0"/>
          </a:p>
          <a:p>
            <a:r>
              <a:rPr kumimoji="1" lang="ja-JP" altLang="en-US" dirty="0" smtClean="0"/>
              <a:t>そこで、データベースからテストコードを検索する</a:t>
            </a:r>
            <a:r>
              <a:rPr kumimoji="1" lang="ja-JP" altLang="en-US" dirty="0" smtClean="0"/>
              <a:t>ために、テスト対象コードと</a:t>
            </a:r>
            <a:r>
              <a:rPr kumimoji="1" lang="ja-JP" altLang="en-US" dirty="0" smtClean="0"/>
              <a:t>テストコードをこのように</a:t>
            </a:r>
            <a:r>
              <a:rPr kumimoji="1" lang="en-US" altLang="ja-JP" dirty="0" smtClean="0"/>
              <a:t>3</a:t>
            </a:r>
            <a:r>
              <a:rPr kumimoji="1" lang="ja-JP" altLang="en-US" dirty="0" smtClean="0"/>
              <a:t>つフェーズで対応付け</a:t>
            </a:r>
            <a:r>
              <a:rPr kumimoji="1" lang="ja-JP" altLang="en-US" dirty="0" smtClean="0"/>
              <a:t>を行います。</a:t>
            </a:r>
            <a:endParaRPr kumimoji="1" lang="en-US" altLang="ja-JP" dirty="0" smtClean="0"/>
          </a:p>
          <a:p>
            <a:endParaRPr kumimoji="1" lang="en-US" altLang="ja-JP" dirty="0" smtClean="0"/>
          </a:p>
          <a:p>
            <a:r>
              <a:rPr kumimoji="1" lang="ja-JP" altLang="en-US" dirty="0" smtClean="0"/>
              <a:t>まず、フェーズ</a:t>
            </a:r>
            <a:r>
              <a:rPr kumimoji="1" lang="en-US" altLang="ja-JP" dirty="0" smtClean="0"/>
              <a:t>1</a:t>
            </a:r>
            <a:r>
              <a:rPr kumimoji="1" lang="ja-JP" altLang="en-US" dirty="0" smtClean="0"/>
              <a:t>では、命名規則によるクラス単位での対応付けです</a:t>
            </a:r>
            <a:r>
              <a:rPr kumimoji="1" lang="ja-JP" altLang="en-US" dirty="0" smtClean="0"/>
              <a:t>。本研究では</a:t>
            </a:r>
            <a:r>
              <a:rPr kumimoji="1" lang="en-US" altLang="ja-JP" b="1" dirty="0" smtClean="0"/>
              <a:t>JUnit</a:t>
            </a:r>
            <a:r>
              <a:rPr kumimoji="1" lang="ja-JP" altLang="en-US" b="1" dirty="0" smtClean="0"/>
              <a:t>の命名規則に従って、テストクラス名から</a:t>
            </a:r>
            <a:r>
              <a:rPr kumimoji="1" lang="en-US" altLang="ja-JP" b="1" dirty="0" smtClean="0"/>
              <a:t>”Test”</a:t>
            </a:r>
            <a:r>
              <a:rPr kumimoji="1" lang="ja-JP" altLang="en-US" b="1" dirty="0" smtClean="0"/>
              <a:t>という文字列を除いたクラス名がテスト対象クラスになります</a:t>
            </a:r>
            <a:endParaRPr kumimoji="1" lang="en-US" altLang="ja-JP" b="1" dirty="0" smtClean="0"/>
          </a:p>
          <a:p>
            <a:endParaRPr kumimoji="1" lang="en-US" altLang="ja-JP" dirty="0" smtClean="0"/>
          </a:p>
          <a:p>
            <a:r>
              <a:rPr kumimoji="1" lang="ja-JP" altLang="en-US" dirty="0" smtClean="0"/>
              <a:t>次に</a:t>
            </a:r>
            <a:r>
              <a:rPr kumimoji="1" lang="ja-JP" altLang="en-US" dirty="0" smtClean="0"/>
              <a:t>、フェーズ</a:t>
            </a:r>
            <a:r>
              <a:rPr kumimoji="1" lang="en-US" altLang="ja-JP" dirty="0" smtClean="0"/>
              <a:t>2</a:t>
            </a:r>
            <a:r>
              <a:rPr kumimoji="1" lang="ja-JP" altLang="en-US" dirty="0" smtClean="0"/>
              <a:t>では、テストコード内</a:t>
            </a:r>
            <a:r>
              <a:rPr kumimoji="1" lang="ja-JP" altLang="en-US" dirty="0" smtClean="0"/>
              <a:t>のメソッド呼び出しを確認します。一般的に単体テストでは、このようにテストコード内で</a:t>
            </a:r>
            <a:r>
              <a:rPr kumimoji="1" lang="ja-JP" altLang="en-US" dirty="0" smtClean="0"/>
              <a:t>、対象オブジェクト</a:t>
            </a:r>
            <a:r>
              <a:rPr kumimoji="1" lang="ja-JP" altLang="en-US" dirty="0" smtClean="0"/>
              <a:t>の生成を行い</a:t>
            </a:r>
            <a:r>
              <a:rPr kumimoji="1" lang="ja-JP" altLang="en-US" dirty="0" smtClean="0"/>
              <a:t>、対象</a:t>
            </a:r>
            <a:r>
              <a:rPr kumimoji="1" lang="ja-JP" altLang="en-US" dirty="0" smtClean="0"/>
              <a:t>メソッドを呼び出して実行します。</a:t>
            </a:r>
            <a:endParaRPr kumimoji="1" lang="en-US" altLang="ja-JP" dirty="0" smtClean="0"/>
          </a:p>
          <a:p>
            <a:endParaRPr kumimoji="1" lang="en-US" altLang="ja-JP" dirty="0" smtClean="0"/>
          </a:p>
          <a:p>
            <a:r>
              <a:rPr kumimoji="1" lang="ja-JP" altLang="en-US" dirty="0" smtClean="0"/>
              <a:t>したがって、テストコードを静的解析し</a:t>
            </a:r>
            <a:r>
              <a:rPr kumimoji="1" lang="ja-JP" altLang="en-US" dirty="0" smtClean="0"/>
              <a:t>、対象</a:t>
            </a:r>
            <a:r>
              <a:rPr kumimoji="1" lang="ja-JP" altLang="en-US" dirty="0" smtClean="0"/>
              <a:t>のメソッド呼び出しを取得すること</a:t>
            </a:r>
            <a:r>
              <a:rPr kumimoji="1" lang="ja-JP" altLang="en-US" dirty="0" smtClean="0"/>
              <a:t>で対象</a:t>
            </a:r>
            <a:r>
              <a:rPr kumimoji="1" lang="ja-JP" altLang="en-US" dirty="0" smtClean="0"/>
              <a:t>コードとテストコードを対応付けます。</a:t>
            </a:r>
            <a:endParaRPr kumimoji="1" lang="en-US" altLang="ja-JP" dirty="0" smtClean="0"/>
          </a:p>
          <a:p>
            <a:endParaRPr kumimoji="1" lang="en-US" altLang="ja-JP" dirty="0" smtClean="0"/>
          </a:p>
          <a:p>
            <a:r>
              <a:rPr kumimoji="1" lang="ja-JP" altLang="en-US" dirty="0" smtClean="0"/>
              <a:t>ただし、テストメソッド内では、複数のテスト対象のメソッドが呼び出されていることも考えられるので、フェーズ</a:t>
            </a:r>
            <a:r>
              <a:rPr kumimoji="1" lang="en-US" altLang="ja-JP" dirty="0" smtClean="0"/>
              <a:t>3</a:t>
            </a:r>
            <a:r>
              <a:rPr kumimoji="1" lang="ja-JP" altLang="en-US" dirty="0" smtClean="0"/>
              <a:t>では、テストメソッドと対象メソッドの比較も</a:t>
            </a:r>
            <a:r>
              <a:rPr kumimoji="1" lang="ja-JP" altLang="en-US" dirty="0" smtClean="0"/>
              <a:t>行います</a:t>
            </a:r>
            <a:endParaRPr kumimoji="1" lang="en-US" altLang="ja-JP" dirty="0" smtClean="0"/>
          </a:p>
          <a:p>
            <a:endParaRPr kumimoji="1" lang="en-US" altLang="ja-JP" dirty="0" smtClean="0"/>
          </a:p>
          <a:p>
            <a:r>
              <a:rPr lang="ja-JP" altLang="en-US" dirty="0" smtClean="0"/>
              <a:t>具体的には、テストメソッドの名前を区切り文字や大文字で分割し，対象メソッド名と部分一致した時対応付けを行いました</a:t>
            </a:r>
            <a:r>
              <a:rPr kumimoji="1" lang="ja-JP" altLang="en-US" dirty="0" smtClean="0"/>
              <a:t>、対応付け</a:t>
            </a:r>
            <a:r>
              <a:rPr kumimoji="1" lang="ja-JP" altLang="en-US" dirty="0" smtClean="0"/>
              <a:t>をしました。</a:t>
            </a:r>
            <a:endParaRPr kumimoji="1" lang="en-US" altLang="ja-JP" dirty="0" smtClean="0"/>
          </a:p>
          <a:p>
            <a:endParaRPr kumimoji="1" lang="en-US" altLang="ja-JP" dirty="0" smtClean="0"/>
          </a:p>
          <a:p>
            <a:r>
              <a:rPr kumimoji="1" lang="ja-JP" altLang="en-US" dirty="0" smtClean="0"/>
              <a:t>次に</a:t>
            </a:r>
            <a:r>
              <a:rPr kumimoji="1" lang="en-US" altLang="ja-JP" dirty="0" smtClean="0"/>
              <a:t>Step3</a:t>
            </a:r>
            <a:r>
              <a:rPr kumimoji="1" lang="ja-JP" altLang="en-US" dirty="0" err="1" smtClean="0"/>
              <a:t>です</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11</a:t>
            </a:fld>
            <a:endParaRPr kumimoji="1" lang="ja-JP" altLang="en-US"/>
          </a:p>
        </p:txBody>
      </p:sp>
    </p:spTree>
    <p:extLst>
      <p:ext uri="{BB962C8B-B14F-4D97-AF65-F5344CB8AC3E}">
        <p14:creationId xmlns:p14="http://schemas.microsoft.com/office/powerpoint/2010/main" val="34691635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Step3</a:t>
            </a:r>
            <a:r>
              <a:rPr kumimoji="1" lang="ja-JP" altLang="en-US" dirty="0" smtClean="0"/>
              <a:t>では、</a:t>
            </a:r>
            <a:r>
              <a:rPr kumimoji="1" lang="en-US" altLang="ja-JP" dirty="0" smtClean="0"/>
              <a:t>Step2</a:t>
            </a:r>
            <a:r>
              <a:rPr kumimoji="1" lang="ja-JP" altLang="en-US" dirty="0" smtClean="0"/>
              <a:t>で検索されたテストコード内に含まれるテストスメルを検出します</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a:t>
            </a:r>
            <a:r>
              <a:rPr kumimoji="1" lang="ja-JP" altLang="en-US" dirty="0" smtClean="0"/>
              <a:t>ことで、</a:t>
            </a:r>
            <a:r>
              <a:rPr kumimoji="1" lang="ja-JP" altLang="en-US" dirty="0" smtClean="0"/>
              <a:t>ドゥーセン</a:t>
            </a:r>
            <a:r>
              <a:rPr kumimoji="1" lang="ja-JP" altLang="en-US" dirty="0" smtClean="0"/>
              <a:t>らによって</a:t>
            </a:r>
            <a:r>
              <a:rPr kumimoji="1" lang="en-US" altLang="ja-JP" dirty="0" smtClean="0"/>
              <a:t>11</a:t>
            </a:r>
            <a:r>
              <a:rPr kumimoji="1" lang="ja-JP" altLang="en-US" dirty="0" smtClean="0"/>
              <a:t>種類の</a:t>
            </a:r>
            <a:r>
              <a:rPr kumimoji="1" lang="ja-JP" altLang="en-US" dirty="0" smtClean="0"/>
              <a:t>テストスメルが提唱されました．</a:t>
            </a:r>
            <a:endParaRPr kumimoji="1" lang="en-US" altLang="ja-JP" dirty="0" smtClean="0"/>
          </a:p>
          <a:p>
            <a:endParaRPr kumimoji="1" lang="en-US" altLang="ja-JP" dirty="0" smtClean="0"/>
          </a:p>
          <a:p>
            <a:r>
              <a:rPr kumimoji="1" lang="ja-JP" altLang="en-US" dirty="0" smtClean="0"/>
              <a:t>例えばこれはテストスメルの</a:t>
            </a:r>
            <a:r>
              <a:rPr kumimoji="1" lang="ja-JP" altLang="en-US" dirty="0" smtClean="0"/>
              <a:t>例ですが、</a:t>
            </a:r>
            <a:r>
              <a:rPr kumimoji="1" lang="ja-JP" altLang="en-US" dirty="0" smtClean="0"/>
              <a:t>このテストコード</a:t>
            </a:r>
            <a:r>
              <a:rPr kumimoji="1" lang="ja-JP" altLang="en-US" dirty="0" smtClean="0"/>
              <a:t>には</a:t>
            </a:r>
            <a:r>
              <a:rPr kumimoji="1" lang="ja-JP" altLang="en-US" dirty="0" smtClean="0"/>
              <a:t>、</a:t>
            </a:r>
            <a:r>
              <a:rPr kumimoji="1" lang="ja-JP" altLang="en-US" u="sng" dirty="0" smtClean="0"/>
              <a:t>テストメソッド内に複数</a:t>
            </a:r>
            <a:r>
              <a:rPr kumimoji="1" lang="ja-JP" altLang="en-US" u="sng" dirty="0" smtClean="0"/>
              <a:t>の</a:t>
            </a:r>
            <a:r>
              <a:rPr kumimoji="1" lang="en-US" altLang="ja-JP" u="sng" dirty="0" err="1" smtClean="0"/>
              <a:t>asser</a:t>
            </a:r>
            <a:r>
              <a:rPr kumimoji="1" lang="ja-JP" altLang="en-US" u="sng" dirty="0" smtClean="0"/>
              <a:t>文</a:t>
            </a:r>
            <a:r>
              <a:rPr kumimoji="1" lang="ja-JP" altLang="en-US" u="sng" dirty="0" smtClean="0"/>
              <a:t>を含む場合に発生する</a:t>
            </a:r>
            <a:r>
              <a:rPr kumimoji="1" lang="ja-JP" altLang="en-US" b="1" dirty="0" smtClean="0"/>
              <a:t>アサーションルーレット</a:t>
            </a:r>
            <a:r>
              <a:rPr kumimoji="1" lang="ja-JP" altLang="en-US" dirty="0" smtClean="0"/>
              <a:t>というテストスメルが含まれています</a:t>
            </a:r>
            <a:r>
              <a:rPr kumimoji="1" lang="ja-JP" altLang="en-US" dirty="0" smtClean="0"/>
              <a:t>。</a:t>
            </a:r>
            <a:endParaRPr kumimoji="1" lang="en-US" altLang="ja-JP" dirty="0" smtClean="0"/>
          </a:p>
          <a:p>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最近では、これらのテストスメルについて多くの調査研究が行われており、テストスメルがソフトウェアの保守活動に悪影響を与えることが分かっています。</a:t>
            </a:r>
            <a:endParaRPr kumimoji="1" lang="en-US" altLang="ja-JP" dirty="0" smtClean="0"/>
          </a:p>
          <a:p>
            <a:endParaRPr kumimoji="1" lang="en-US" altLang="ja-JP" dirty="0" smtClean="0"/>
          </a:p>
          <a:p>
            <a:r>
              <a:rPr kumimoji="1" lang="ja-JP" altLang="en-US" dirty="0" smtClean="0"/>
              <a:t>で</a:t>
            </a:r>
            <a:r>
              <a:rPr kumimoji="1" lang="ja-JP" altLang="en-US" dirty="0" smtClean="0"/>
              <a:t>、</a:t>
            </a:r>
            <a:r>
              <a:rPr kumimoji="1" lang="en-US" altLang="ja-JP" dirty="0" smtClean="0"/>
              <a:t>Step3</a:t>
            </a:r>
            <a:r>
              <a:rPr kumimoji="1" lang="ja-JP" altLang="en-US" dirty="0" smtClean="0"/>
              <a:t>では、これら</a:t>
            </a:r>
            <a:r>
              <a:rPr kumimoji="1" lang="ja-JP" altLang="en-US" dirty="0" smtClean="0"/>
              <a:t>のテストスメルを高速で検出するために</a:t>
            </a:r>
            <a:r>
              <a:rPr kumimoji="1" lang="ja-JP" altLang="en-US" dirty="0" smtClean="0"/>
              <a:t>、本研究ではテストスメルを自動</a:t>
            </a:r>
            <a:r>
              <a:rPr kumimoji="1" lang="ja-JP" altLang="en-US" dirty="0" smtClean="0"/>
              <a:t>で検出できる</a:t>
            </a:r>
            <a:r>
              <a:rPr kumimoji="1" lang="en-US" altLang="ja-JP" dirty="0" err="1" smtClean="0"/>
              <a:t>tsDetect</a:t>
            </a:r>
            <a:r>
              <a:rPr kumimoji="1" lang="ja-JP" altLang="en-US" dirty="0" smtClean="0"/>
              <a:t>というツールを利用しています。</a:t>
            </a:r>
            <a:endParaRPr kumimoji="1" lang="en-US" altLang="ja-JP" dirty="0" smtClean="0"/>
          </a:p>
          <a:p>
            <a:endParaRPr kumimoji="1" lang="en-US" altLang="ja-JP" dirty="0" smtClean="0"/>
          </a:p>
          <a:p>
            <a:r>
              <a:rPr kumimoji="1" lang="ja-JP" altLang="en-US" dirty="0" smtClean="0"/>
              <a:t>このツールは</a:t>
            </a:r>
            <a:r>
              <a:rPr kumimoji="1" lang="en-US" altLang="ja-JP" dirty="0" smtClean="0"/>
              <a:t>AST</a:t>
            </a:r>
            <a:r>
              <a:rPr kumimoji="1" lang="ja-JP" altLang="en-US" dirty="0" smtClean="0"/>
              <a:t>ベースの検出手法で実装されたツールであり、</a:t>
            </a:r>
            <a:r>
              <a:rPr kumimoji="1" lang="en-US" altLang="ja-JP" dirty="0" smtClean="0"/>
              <a:t>19</a:t>
            </a:r>
            <a:r>
              <a:rPr kumimoji="1" lang="ja-JP" altLang="en-US" dirty="0" smtClean="0"/>
              <a:t>種類のテストスメルを高い精度と再現率で検出することができます。</a:t>
            </a:r>
            <a:endParaRPr kumimoji="1" lang="en-US" altLang="ja-JP" dirty="0" smtClean="0"/>
          </a:p>
          <a:p>
            <a:endParaRPr kumimoji="1" lang="en-US" altLang="ja-JP" baseline="0" dirty="0" smtClean="0"/>
          </a:p>
          <a:p>
            <a:r>
              <a:rPr kumimoji="1" lang="ja-JP" altLang="en-US" baseline="0" dirty="0" smtClean="0"/>
              <a:t>最後に</a:t>
            </a:r>
            <a:r>
              <a:rPr kumimoji="1" lang="en-US" altLang="ja-JP" baseline="0" dirty="0" smtClean="0"/>
              <a:t>Step4</a:t>
            </a:r>
            <a:r>
              <a:rPr kumimoji="1" lang="ja-JP" altLang="en-US" baseline="0" dirty="0" smtClean="0"/>
              <a:t>です。</a:t>
            </a:r>
            <a:endParaRPr kumimoji="1" lang="en-US" altLang="ja-JP" baseline="0"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12</a:t>
            </a:fld>
            <a:endParaRPr kumimoji="1" lang="ja-JP" altLang="en-US"/>
          </a:p>
        </p:txBody>
      </p:sp>
    </p:spTree>
    <p:extLst>
      <p:ext uri="{BB962C8B-B14F-4D97-AF65-F5344CB8AC3E}">
        <p14:creationId xmlns:p14="http://schemas.microsoft.com/office/powerpoint/2010/main" val="15816213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最後の</a:t>
            </a:r>
            <a:r>
              <a:rPr kumimoji="1" lang="en-US" altLang="ja-JP" dirty="0" smtClean="0"/>
              <a:t>Step4</a:t>
            </a:r>
            <a:r>
              <a:rPr kumimoji="1" lang="ja-JP" altLang="en-US" dirty="0" smtClean="0"/>
              <a:t>では、開発者が参考にしたいテストコードを上位に推薦できるようにテストコードの順位付けをします。</a:t>
            </a:r>
            <a:endParaRPr kumimoji="1" lang="en-US" altLang="ja-JP" dirty="0" smtClean="0"/>
          </a:p>
          <a:p>
            <a:endParaRPr kumimoji="1" lang="en-US" altLang="ja-JP" dirty="0" smtClean="0"/>
          </a:p>
          <a:p>
            <a:r>
              <a:rPr kumimoji="1" lang="ja-JP" altLang="en-US" dirty="0" smtClean="0"/>
              <a:t>本研究では、ランキング手法として類似度と</a:t>
            </a:r>
            <a:r>
              <a:rPr kumimoji="1" lang="ja-JP" altLang="en-US" dirty="0" smtClean="0"/>
              <a:t>テストスメルの</a:t>
            </a:r>
            <a:r>
              <a:rPr kumimoji="1" lang="en-US" altLang="ja-JP" dirty="0" smtClean="0"/>
              <a:t>2</a:t>
            </a:r>
            <a:r>
              <a:rPr kumimoji="1" lang="ja-JP" altLang="en-US" dirty="0" err="1" smtClean="0"/>
              <a:t>つの</a:t>
            </a:r>
            <a:r>
              <a:rPr kumimoji="1" lang="ja-JP" altLang="en-US" dirty="0" smtClean="0"/>
              <a:t>要素に着目</a:t>
            </a:r>
            <a:r>
              <a:rPr kumimoji="1" lang="ja-JP" altLang="en-US" dirty="0" smtClean="0"/>
              <a:t>しています。</a:t>
            </a:r>
            <a:endParaRPr kumimoji="1" lang="en-US" altLang="ja-JP" dirty="0" smtClean="0"/>
          </a:p>
          <a:p>
            <a:endParaRPr kumimoji="1" lang="en-US" altLang="ja-JP" dirty="0" smtClean="0"/>
          </a:p>
          <a:p>
            <a:r>
              <a:rPr kumimoji="1" lang="en-US" altLang="ja-JP" dirty="0" smtClean="0"/>
              <a:t>1</a:t>
            </a:r>
            <a:r>
              <a:rPr kumimoji="1" lang="ja-JP" altLang="en-US" dirty="0" smtClean="0"/>
              <a:t>つ目の類似度</a:t>
            </a:r>
            <a:r>
              <a:rPr kumimoji="1" lang="ja-JP" altLang="en-US" dirty="0" smtClean="0"/>
              <a:t>というのは、</a:t>
            </a:r>
            <a:r>
              <a:rPr kumimoji="1" lang="en-US" altLang="ja-JP" dirty="0" smtClean="0"/>
              <a:t>Step1</a:t>
            </a:r>
            <a:r>
              <a:rPr kumimoji="1" lang="ja-JP" altLang="en-US" dirty="0" smtClean="0"/>
              <a:t>の入力コード片と類似コード片間の類似度を指します。以前の調査結果で、類似するコード間の類似度が高いほどテストコード再利用できる可能性が</a:t>
            </a:r>
            <a:r>
              <a:rPr kumimoji="1" lang="ja-JP" altLang="en-US" dirty="0" smtClean="0"/>
              <a:t>高いことが分かりました。</a:t>
            </a:r>
            <a:endParaRPr kumimoji="1" lang="en-US" altLang="ja-JP" dirty="0" smtClean="0"/>
          </a:p>
          <a:p>
            <a:endParaRPr kumimoji="1" lang="en-US" altLang="ja-JP" dirty="0" smtClean="0"/>
          </a:p>
          <a:p>
            <a:r>
              <a:rPr kumimoji="1" lang="ja-JP" altLang="en-US" dirty="0" smtClean="0"/>
              <a:t>本研究では、この結果を基</a:t>
            </a:r>
            <a:r>
              <a:rPr kumimoji="1" lang="ja-JP" altLang="en-US" dirty="0" smtClean="0"/>
              <a:t>に類似度を要素として選んでいます。</a:t>
            </a:r>
            <a:endParaRPr kumimoji="1" lang="en-US" altLang="ja-JP" dirty="0" smtClean="0"/>
          </a:p>
          <a:p>
            <a:endParaRPr kumimoji="1" lang="en-US" altLang="ja-JP" dirty="0" smtClean="0"/>
          </a:p>
          <a:p>
            <a:r>
              <a:rPr kumimoji="1" lang="en-US" altLang="ja-JP" dirty="0" smtClean="0"/>
              <a:t>2</a:t>
            </a:r>
            <a:r>
              <a:rPr kumimoji="1" lang="ja-JP" altLang="en-US" dirty="0" smtClean="0"/>
              <a:t>つ目のテストスメルは、</a:t>
            </a:r>
            <a:r>
              <a:rPr kumimoji="1" lang="en-US" altLang="ja-JP" dirty="0" smtClean="0"/>
              <a:t>Step3</a:t>
            </a:r>
            <a:r>
              <a:rPr kumimoji="1" lang="ja-JP" altLang="en-US" dirty="0" err="1" smtClean="0"/>
              <a:t>で検</a:t>
            </a:r>
            <a:r>
              <a:rPr kumimoji="1" lang="ja-JP" altLang="en-US" dirty="0" smtClean="0"/>
              <a:t>出されるテストスメルの数を指します。</a:t>
            </a:r>
            <a:endParaRPr kumimoji="1" lang="en-US" altLang="ja-JP" dirty="0" smtClean="0"/>
          </a:p>
          <a:p>
            <a:endParaRPr kumimoji="1" lang="en-US" altLang="ja-JP" dirty="0" smtClean="0"/>
          </a:p>
          <a:p>
            <a:r>
              <a:rPr kumimoji="1" lang="ja-JP" altLang="en-US" dirty="0" smtClean="0"/>
              <a:t>テストスメルを要素に用いることで、</a:t>
            </a:r>
            <a:r>
              <a:rPr kumimoji="1" lang="ja-JP" altLang="en-US" dirty="0" smtClean="0"/>
              <a:t>より品質の高いテストコードを開発者に推薦します。</a:t>
            </a:r>
            <a:endParaRPr kumimoji="1" lang="en-US" altLang="ja-JP" dirty="0" smtClean="0"/>
          </a:p>
          <a:p>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で、これらの</a:t>
            </a:r>
            <a:r>
              <a:rPr kumimoji="1" lang="en-US" altLang="ja-JP" dirty="0" smtClean="0"/>
              <a:t>2</a:t>
            </a:r>
            <a:r>
              <a:rPr kumimoji="1" lang="ja-JP" altLang="en-US" dirty="0" err="1" smtClean="0"/>
              <a:t>つの</a:t>
            </a:r>
            <a:r>
              <a:rPr kumimoji="1" lang="ja-JP" altLang="en-US" dirty="0" smtClean="0"/>
              <a:t>要素の内、</a:t>
            </a:r>
            <a:r>
              <a:rPr lang="ja-JP" altLang="en-US" sz="1200" dirty="0" smtClean="0">
                <a:latin typeface="メイリオ" panose="020B0604030504040204" pitchFamily="50" charset="-128"/>
                <a:ea typeface="メイリオ" panose="020B0604030504040204" pitchFamily="50" charset="-128"/>
              </a:rPr>
              <a:t>類似度を優先として並び替え、類似度が同じ場合テストスメルの数</a:t>
            </a:r>
            <a:r>
              <a:rPr lang="ja-JP" altLang="en-US" sz="1200" dirty="0" smtClean="0">
                <a:latin typeface="メイリオ" panose="020B0604030504040204" pitchFamily="50" charset="-128"/>
                <a:ea typeface="メイリオ" panose="020B0604030504040204" pitchFamily="50" charset="-128"/>
              </a:rPr>
              <a:t>で推薦順位を並び替えるように実装</a:t>
            </a:r>
            <a:r>
              <a:rPr lang="ja-JP" altLang="en-US" sz="1200" dirty="0" smtClean="0">
                <a:latin typeface="メイリオ" panose="020B0604030504040204" pitchFamily="50" charset="-128"/>
                <a:ea typeface="メイリオ" panose="020B0604030504040204" pitchFamily="50" charset="-128"/>
              </a:rPr>
              <a:t>しました</a:t>
            </a:r>
            <a:r>
              <a:rPr lang="ja-JP" altLang="en-US" sz="1200" dirty="0" smtClean="0">
                <a:latin typeface="メイリオ" panose="020B0604030504040204" pitchFamily="50" charset="-128"/>
                <a:ea typeface="メイリオ" panose="020B0604030504040204" pitchFamily="50" charset="-128"/>
              </a:rPr>
              <a:t>。</a:t>
            </a:r>
            <a:endParaRPr lang="en-US" altLang="ja-JP" sz="1200" dirty="0" smtClean="0">
              <a:latin typeface="メイリオ" panose="020B0604030504040204" pitchFamily="50" charset="-128"/>
              <a:ea typeface="メイリオ" panose="020B0604030504040204" pitchFamily="50" charset="-128"/>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sz="1200" dirty="0" smtClean="0">
              <a:latin typeface="メイリオ" panose="020B0604030504040204" pitchFamily="50" charset="-128"/>
              <a:ea typeface="メイリオ" panose="020B0604030504040204" pitchFamily="50" charset="-128"/>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dirty="0" smtClean="0">
                <a:latin typeface="メイリオ" panose="020B0604030504040204" pitchFamily="50" charset="-128"/>
                <a:ea typeface="メイリオ" panose="020B0604030504040204" pitchFamily="50" charset="-128"/>
              </a:rPr>
              <a:t>次に評価実験です</a:t>
            </a:r>
            <a:endParaRPr lang="ja-JP" altLang="en-US" sz="1200" dirty="0" smtClean="0">
              <a:latin typeface="メイリオ" panose="020B0604030504040204" pitchFamily="50" charset="-128"/>
              <a:ea typeface="メイリオ" panose="020B0604030504040204" pitchFamily="50" charset="-128"/>
            </a:endParaRPr>
          </a:p>
          <a:p>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13</a:t>
            </a:fld>
            <a:endParaRPr kumimoji="1" lang="ja-JP" altLang="en-US"/>
          </a:p>
        </p:txBody>
      </p:sp>
    </p:spTree>
    <p:extLst>
      <p:ext uri="{BB962C8B-B14F-4D97-AF65-F5344CB8AC3E}">
        <p14:creationId xmlns:p14="http://schemas.microsoft.com/office/powerpoint/2010/main" val="26692316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本研究では、</a:t>
            </a:r>
            <a:r>
              <a:rPr kumimoji="1" lang="en-US" altLang="ja-JP" dirty="0" err="1" smtClean="0"/>
              <a:t>SuiteRec</a:t>
            </a:r>
            <a:r>
              <a:rPr kumimoji="1" lang="ja-JP" altLang="en-US" dirty="0" smtClean="0"/>
              <a:t>の有用性を定量的および定性的に評価するために、</a:t>
            </a:r>
            <a:r>
              <a:rPr kumimoji="1" lang="en-US" altLang="ja-JP" dirty="0" smtClean="0"/>
              <a:t>2</a:t>
            </a:r>
            <a:r>
              <a:rPr kumimoji="1" lang="ja-JP" altLang="en-US" dirty="0" err="1" smtClean="0"/>
              <a:t>つの</a:t>
            </a:r>
            <a:r>
              <a:rPr kumimoji="1" lang="ja-JP" altLang="en-US" dirty="0" smtClean="0"/>
              <a:t>評価実験を実施しました。</a:t>
            </a:r>
            <a:endParaRPr kumimoji="1" lang="en-US" altLang="ja-JP" dirty="0" smtClean="0"/>
          </a:p>
          <a:p>
            <a:endParaRPr kumimoji="1" lang="en-US" altLang="ja-JP" dirty="0" smtClean="0"/>
          </a:p>
          <a:p>
            <a:r>
              <a:rPr kumimoji="1" lang="ja-JP" altLang="en-US" dirty="0" smtClean="0"/>
              <a:t>ただ、本発表では、時間の都合上</a:t>
            </a:r>
            <a:r>
              <a:rPr kumimoji="1" lang="en-US" altLang="ja-JP" dirty="0" smtClean="0"/>
              <a:t>2</a:t>
            </a:r>
            <a:r>
              <a:rPr kumimoji="1" lang="ja-JP" altLang="en-US" dirty="0" err="1" smtClean="0"/>
              <a:t>つの</a:t>
            </a:r>
            <a:r>
              <a:rPr kumimoji="1" lang="ja-JP" altLang="en-US" dirty="0" smtClean="0"/>
              <a:t>実験の内、評価実験</a:t>
            </a:r>
            <a:r>
              <a:rPr kumimoji="1" lang="en-US" altLang="ja-JP" dirty="0" smtClean="0"/>
              <a:t>1</a:t>
            </a:r>
            <a:r>
              <a:rPr kumimoji="1" lang="ja-JP" altLang="en-US" dirty="0" smtClean="0"/>
              <a:t>のテストコード作成支援に関する実験だけを報告させていただきます。</a:t>
            </a:r>
            <a:endParaRPr kumimoji="1" lang="en-US" altLang="ja-JP" dirty="0" smtClean="0"/>
          </a:p>
          <a:p>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14</a:t>
            </a:fld>
            <a:endParaRPr kumimoji="1" lang="ja-JP" altLang="en-US"/>
          </a:p>
        </p:txBody>
      </p:sp>
    </p:spTree>
    <p:extLst>
      <p:ext uri="{BB962C8B-B14F-4D97-AF65-F5344CB8AC3E}">
        <p14:creationId xmlns:p14="http://schemas.microsoft.com/office/powerpoint/2010/main" val="36572665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評価実験</a:t>
            </a:r>
            <a:r>
              <a:rPr kumimoji="1" lang="en-US" altLang="ja-JP" dirty="0" smtClean="0"/>
              <a:t>1</a:t>
            </a:r>
            <a:r>
              <a:rPr kumimoji="1" lang="ja-JP" altLang="en-US" dirty="0" smtClean="0"/>
              <a:t>では、</a:t>
            </a:r>
            <a:r>
              <a:rPr kumimoji="1" lang="en-US" altLang="ja-JP" dirty="0" err="1" smtClean="0"/>
              <a:t>SuiteRec</a:t>
            </a:r>
            <a:r>
              <a:rPr kumimoji="1" lang="ja-JP" altLang="en-US" dirty="0" smtClean="0"/>
              <a:t>が開発者の</a:t>
            </a:r>
            <a:r>
              <a:rPr lang="ja-JP" altLang="en-US" sz="1200" dirty="0" smtClean="0"/>
              <a:t>テストコード作成をどの程度支援できるかを評価するために被験者実験を行いました。</a:t>
            </a:r>
            <a:endParaRPr lang="en-US" altLang="ja-JP" sz="1200" dirty="0" smtClean="0"/>
          </a:p>
          <a:p>
            <a:endParaRPr kumimoji="1" lang="en-US" altLang="ja-JP"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smtClean="0"/>
              <a:t>具体的には、情報科学を専攻する修士課程の学生</a:t>
            </a:r>
            <a:r>
              <a:rPr kumimoji="1" lang="en-US" altLang="ja-JP" sz="1200" dirty="0" smtClean="0"/>
              <a:t>10</a:t>
            </a:r>
            <a:r>
              <a:rPr kumimoji="1" lang="ja-JP" altLang="en-US" sz="1200" dirty="0" smtClean="0"/>
              <a:t>人に対してプログラムとその仕様が書かれた</a:t>
            </a:r>
            <a:r>
              <a:rPr kumimoji="1" lang="en-US" altLang="ja-JP" sz="1200" dirty="0" smtClean="0"/>
              <a:t>3</a:t>
            </a:r>
            <a:r>
              <a:rPr kumimoji="1" lang="ja-JP" altLang="en-US" sz="1200" dirty="0" err="1" smtClean="0"/>
              <a:t>つの</a:t>
            </a:r>
            <a:r>
              <a:rPr kumimoji="1" lang="ja-JP" altLang="en-US" sz="1200" dirty="0" smtClean="0"/>
              <a:t>タスクを与え、各タスクのテストコードを作成してもらいました。</a:t>
            </a:r>
            <a:endParaRPr kumimoji="1" lang="en-US" altLang="ja-JP"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smtClean="0"/>
              <a:t>こちらが、実験タスクの概要になります。各タスクで違いを出すために、プログラムの条件分岐の数が異なっており、タスク</a:t>
            </a:r>
            <a:r>
              <a:rPr kumimoji="1" lang="en-US" altLang="ja-JP" sz="1200" dirty="0" smtClean="0"/>
              <a:t>1</a:t>
            </a:r>
            <a:r>
              <a:rPr kumimoji="1" lang="ja-JP" altLang="en-US" sz="1200" dirty="0" smtClean="0"/>
              <a:t>から</a:t>
            </a:r>
            <a:r>
              <a:rPr kumimoji="1" lang="en-US" altLang="ja-JP" sz="1200" dirty="0" smtClean="0"/>
              <a:t>3</a:t>
            </a:r>
            <a:r>
              <a:rPr kumimoji="1" lang="ja-JP" altLang="en-US" sz="1200" dirty="0" smtClean="0"/>
              <a:t>に行くにつれて分岐の数が多くなり複雑なプログラムになっています。</a:t>
            </a:r>
            <a:endParaRPr kumimoji="1" lang="en-US" altLang="ja-JP"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smtClean="0"/>
              <a:t>そして、</a:t>
            </a:r>
            <a:r>
              <a:rPr lang="en-US" altLang="ja-JP" dirty="0" err="1" smtClean="0"/>
              <a:t>SuiteRec</a:t>
            </a:r>
            <a:r>
              <a:rPr lang="ja-JP" altLang="en-US" dirty="0" smtClean="0"/>
              <a:t>を使用した場合とそうでない場合で被験者が作成したテストコード比較することで評価します</a:t>
            </a: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smtClean="0"/>
              <a:t>また、定性的な評価をするために、～～ました。</a:t>
            </a: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15</a:t>
            </a:fld>
            <a:endParaRPr kumimoji="1" lang="ja-JP" altLang="en-US"/>
          </a:p>
        </p:txBody>
      </p:sp>
    </p:spTree>
    <p:extLst>
      <p:ext uri="{BB962C8B-B14F-4D97-AF65-F5344CB8AC3E}">
        <p14:creationId xmlns:p14="http://schemas.microsoft.com/office/powerpoint/2010/main" val="40388862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そして、本研究では、評価実験</a:t>
            </a:r>
            <a:r>
              <a:rPr kumimoji="1" lang="en-US" altLang="ja-JP" dirty="0" smtClean="0"/>
              <a:t>1</a:t>
            </a:r>
            <a:r>
              <a:rPr kumimoji="1" lang="ja-JP" altLang="en-US" dirty="0" smtClean="0"/>
              <a:t>を通して、こちらの</a:t>
            </a:r>
            <a:r>
              <a:rPr kumimoji="1" lang="en-US" altLang="ja-JP" dirty="0" smtClean="0"/>
              <a:t>4</a:t>
            </a:r>
            <a:r>
              <a:rPr kumimoji="1" lang="ja-JP" altLang="en-US" dirty="0" err="1" smtClean="0"/>
              <a:t>つの</a:t>
            </a:r>
            <a:r>
              <a:rPr kumimoji="1" lang="ja-JP" altLang="en-US" dirty="0" smtClean="0"/>
              <a:t>リサーチクエスチョンに答えることを目標としています。</a:t>
            </a:r>
            <a:endParaRPr kumimoji="1" lang="en-US" altLang="ja-JP" dirty="0" smtClean="0"/>
          </a:p>
          <a:p>
            <a:endParaRPr kumimoji="1" lang="en-US" altLang="ja-JP" dirty="0" smtClean="0"/>
          </a:p>
          <a:p>
            <a:r>
              <a:rPr kumimoji="1" lang="ja-JP" altLang="en-US" dirty="0" smtClean="0"/>
              <a:t>では、</a:t>
            </a:r>
            <a:r>
              <a:rPr kumimoji="1" lang="en-US" altLang="ja-JP" dirty="0" smtClean="0"/>
              <a:t>RQ1</a:t>
            </a:r>
            <a:r>
              <a:rPr kumimoji="1" lang="ja-JP" altLang="en-US" dirty="0" smtClean="0"/>
              <a:t>から結果を見て行きます。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16</a:t>
            </a:fld>
            <a:endParaRPr kumimoji="1" lang="ja-JP" altLang="en-US"/>
          </a:p>
        </p:txBody>
      </p:sp>
    </p:spTree>
    <p:extLst>
      <p:ext uri="{BB962C8B-B14F-4D97-AF65-F5344CB8AC3E}">
        <p14:creationId xmlns:p14="http://schemas.microsoft.com/office/powerpoint/2010/main" val="2361262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RQ1</a:t>
            </a:r>
            <a:r>
              <a:rPr kumimoji="1" lang="ja-JP" altLang="en-US" dirty="0" smtClean="0"/>
              <a:t>は、</a:t>
            </a:r>
            <a:r>
              <a:rPr kumimoji="1" lang="en-US" altLang="ja-JP" dirty="0" err="1" smtClean="0"/>
              <a:t>SuiteRec</a:t>
            </a:r>
            <a:r>
              <a:rPr kumimoji="1" lang="ja-JP" altLang="en-US" dirty="0" smtClean="0"/>
              <a:t>は、高いカバレッジを持つテストコードの作成を支援できるか？という質問です。</a:t>
            </a:r>
            <a:endParaRPr kumimoji="1" lang="en-US" altLang="ja-JP" dirty="0" smtClean="0"/>
          </a:p>
          <a:p>
            <a:endParaRPr kumimoji="1" lang="en-US" altLang="ja-JP" dirty="0" smtClean="0"/>
          </a:p>
          <a:p>
            <a:r>
              <a:rPr kumimoji="1" lang="ja-JP" altLang="en-US" dirty="0" smtClean="0"/>
              <a:t>この質問に答えるために、</a:t>
            </a:r>
            <a:r>
              <a:rPr kumimoji="1" lang="en-US" altLang="ja-JP" dirty="0" err="1" smtClean="0"/>
              <a:t>SuiteRec</a:t>
            </a:r>
            <a:r>
              <a:rPr kumimoji="1" lang="ja-JP" altLang="en-US" dirty="0" smtClean="0"/>
              <a:t>を使用した場合とそうでない場合で、被験者が作成したテストコードのカバレッジを比較しました。</a:t>
            </a:r>
            <a:endParaRPr kumimoji="1" lang="en-US" altLang="ja-JP" dirty="0" smtClean="0"/>
          </a:p>
          <a:p>
            <a:endParaRPr kumimoji="1" lang="en-US" altLang="ja-JP" dirty="0" smtClean="0"/>
          </a:p>
          <a:p>
            <a:r>
              <a:rPr kumimoji="1" lang="ja-JP" altLang="en-US" dirty="0" smtClean="0"/>
              <a:t>本研究では</a:t>
            </a:r>
            <a:r>
              <a:rPr kumimoji="1" lang="ja-JP" altLang="en-US" dirty="0" smtClean="0"/>
              <a:t>、既存</a:t>
            </a:r>
            <a:r>
              <a:rPr kumimoji="1" lang="ja-JP" altLang="en-US" dirty="0" smtClean="0"/>
              <a:t>ツールで計算できる命令</a:t>
            </a:r>
            <a:r>
              <a:rPr kumimoji="1" lang="ja-JP" altLang="en-US" dirty="0" smtClean="0"/>
              <a:t>網羅と</a:t>
            </a:r>
            <a:r>
              <a:rPr kumimoji="1" lang="ja-JP" altLang="en-US" dirty="0" smtClean="0"/>
              <a:t>分岐</a:t>
            </a:r>
            <a:r>
              <a:rPr kumimoji="1" lang="ja-JP" altLang="en-US" dirty="0" smtClean="0"/>
              <a:t>網羅の</a:t>
            </a:r>
            <a:r>
              <a:rPr kumimoji="1" lang="en-US" altLang="ja-JP" dirty="0" smtClean="0"/>
              <a:t>2</a:t>
            </a:r>
            <a:r>
              <a:rPr kumimoji="1" lang="ja-JP" altLang="en-US" dirty="0" smtClean="0"/>
              <a:t>種類の指標でカバレッジを計算しました。</a:t>
            </a:r>
            <a:endParaRPr kumimoji="1" lang="en-US" altLang="ja-JP" dirty="0" smtClean="0"/>
          </a:p>
          <a:p>
            <a:endParaRPr kumimoji="1" lang="en-US" altLang="ja-JP" dirty="0" smtClean="0"/>
          </a:p>
          <a:p>
            <a:r>
              <a:rPr kumimoji="1" lang="ja-JP" altLang="en-US" dirty="0" smtClean="0"/>
              <a:t>結果を見ると、</a:t>
            </a:r>
            <a:r>
              <a:rPr kumimoji="1" lang="en-US" altLang="ja-JP" dirty="0" err="1" smtClean="0"/>
              <a:t>SuiteRec</a:t>
            </a:r>
            <a:r>
              <a:rPr kumimoji="1" lang="ja-JP" altLang="en-US" dirty="0" smtClean="0"/>
              <a:t>を使用した場合とそうでない</a:t>
            </a:r>
            <a:r>
              <a:rPr kumimoji="1" lang="ja-JP" altLang="en-US" dirty="0" smtClean="0"/>
              <a:t>場合で、ほとんど差</a:t>
            </a:r>
            <a:r>
              <a:rPr kumimoji="1" lang="ja-JP" altLang="en-US" dirty="0" smtClean="0"/>
              <a:t>がなく</a:t>
            </a:r>
            <a:r>
              <a:rPr kumimoji="1" lang="ja-JP" altLang="en-US" dirty="0" smtClean="0"/>
              <a:t>、どのタスクで網羅率が高いことが分かります。</a:t>
            </a:r>
            <a:endParaRPr kumimoji="1" lang="en-US" altLang="ja-JP" dirty="0" smtClean="0"/>
          </a:p>
          <a:p>
            <a:endParaRPr kumimoji="1" lang="en-US" altLang="ja-JP" dirty="0" smtClean="0"/>
          </a:p>
          <a:p>
            <a:r>
              <a:rPr kumimoji="1" lang="ja-JP" altLang="en-US" dirty="0" smtClean="0"/>
              <a:t>ただ</a:t>
            </a:r>
            <a:r>
              <a:rPr kumimoji="1" lang="ja-JP" altLang="en-US" dirty="0" smtClean="0"/>
              <a:t>、分岐網羅の</a:t>
            </a:r>
            <a:r>
              <a:rPr kumimoji="1" lang="en-US" altLang="ja-JP" dirty="0" smtClean="0"/>
              <a:t>1</a:t>
            </a:r>
            <a:r>
              <a:rPr kumimoji="1" lang="ja-JP" altLang="en-US" dirty="0" smtClean="0"/>
              <a:t>番</a:t>
            </a:r>
            <a:r>
              <a:rPr kumimoji="1" lang="ja-JP" altLang="en-US" dirty="0" smtClean="0"/>
              <a:t>複雑なプログラムであるタスク</a:t>
            </a:r>
            <a:r>
              <a:rPr kumimoji="1" lang="en-US" altLang="ja-JP" dirty="0" smtClean="0"/>
              <a:t>3</a:t>
            </a:r>
            <a:r>
              <a:rPr kumimoji="1" lang="ja-JP" altLang="en-US" dirty="0" smtClean="0"/>
              <a:t>については、若干差があり、</a:t>
            </a:r>
            <a:r>
              <a:rPr kumimoji="1" lang="en-US" altLang="ja-JP" dirty="0" err="1" smtClean="0"/>
              <a:t>SuiteRec</a:t>
            </a:r>
            <a:r>
              <a:rPr kumimoji="1" lang="ja-JP" altLang="en-US" dirty="0" smtClean="0"/>
              <a:t>を利用した方が</a:t>
            </a:r>
            <a:r>
              <a:rPr kumimoji="1" lang="en-US" altLang="ja-JP" dirty="0" smtClean="0"/>
              <a:t>10</a:t>
            </a:r>
            <a:r>
              <a:rPr kumimoji="1" lang="ja-JP" altLang="en-US" dirty="0" smtClean="0"/>
              <a:t>％以上カバレッジを向上できることが分かりました。</a:t>
            </a:r>
            <a:endParaRPr kumimoji="1" lang="en-US" altLang="ja-JP" dirty="0" smtClean="0"/>
          </a:p>
          <a:p>
            <a:endParaRPr kumimoji="1" lang="en-US" altLang="ja-JP" dirty="0" smtClean="0"/>
          </a:p>
          <a:p>
            <a:r>
              <a:rPr kumimoji="1" lang="ja-JP" altLang="en-US" dirty="0" smtClean="0"/>
              <a:t>この結果は、分岐が多く複雑なプログラムのテストコードを作成する際に</a:t>
            </a:r>
            <a:r>
              <a:rPr kumimoji="1" lang="en-US" altLang="ja-JP" dirty="0" err="1" smtClean="0"/>
              <a:t>SuiteRec</a:t>
            </a:r>
            <a:r>
              <a:rPr kumimoji="1" lang="ja-JP" altLang="en-US" dirty="0" smtClean="0"/>
              <a:t>は分岐網羅率を向上するのに役立つ可能性があることが分かりました。</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17</a:t>
            </a:fld>
            <a:endParaRPr kumimoji="1" lang="ja-JP" altLang="en-US"/>
          </a:p>
        </p:txBody>
      </p:sp>
    </p:spTree>
    <p:extLst>
      <p:ext uri="{BB962C8B-B14F-4D97-AF65-F5344CB8AC3E}">
        <p14:creationId xmlns:p14="http://schemas.microsoft.com/office/powerpoint/2010/main" val="22536147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a:t>
            </a:r>
            <a:r>
              <a:rPr kumimoji="1" lang="en-US" altLang="ja-JP" dirty="0" smtClean="0"/>
              <a:t>RQ2</a:t>
            </a:r>
            <a:r>
              <a:rPr kumimoji="1" lang="ja-JP" altLang="en-US" dirty="0" smtClean="0"/>
              <a:t>は、</a:t>
            </a:r>
            <a:r>
              <a:rPr kumimoji="1" lang="en-US" altLang="ja-JP" dirty="0" err="1" smtClean="0"/>
              <a:t>SuiteRec</a:t>
            </a:r>
            <a:r>
              <a:rPr kumimoji="1" lang="ja-JP" altLang="en-US" dirty="0" smtClean="0"/>
              <a:t>は、開発者のテストコードの作成時間を削減できるか？という質問です。</a:t>
            </a:r>
            <a:endParaRPr kumimoji="1" lang="en-US" altLang="ja-JP" dirty="0" smtClean="0"/>
          </a:p>
          <a:p>
            <a:endParaRPr kumimoji="1" lang="en-US" altLang="ja-JP" dirty="0" smtClean="0"/>
          </a:p>
          <a:p>
            <a:r>
              <a:rPr kumimoji="1" lang="ja-JP" altLang="en-US" dirty="0" smtClean="0"/>
              <a:t>この質問に答えるために、被験者のタスク完了までの時間を比較しました。</a:t>
            </a:r>
            <a:endParaRPr kumimoji="1" lang="en-US" altLang="ja-JP" dirty="0" smtClean="0"/>
          </a:p>
          <a:p>
            <a:endParaRPr kumimoji="1" lang="en-US" altLang="ja-JP" dirty="0" smtClean="0"/>
          </a:p>
          <a:p>
            <a:r>
              <a:rPr kumimoji="1" lang="ja-JP" altLang="en-US" dirty="0" smtClean="0"/>
              <a:t>この図は、各被験者のタスク完了までに費やした時間の分布が示されています。</a:t>
            </a:r>
            <a:endParaRPr kumimoji="1" lang="en-US" altLang="ja-JP" dirty="0" smtClean="0"/>
          </a:p>
          <a:p>
            <a:endParaRPr kumimoji="1" lang="en-US" altLang="ja-JP" dirty="0" smtClean="0"/>
          </a:p>
          <a:p>
            <a:r>
              <a:rPr lang="en-US" altLang="ja-JP" sz="1200" dirty="0" smtClean="0">
                <a:latin typeface="メイリオ" panose="020B0604030504040204" pitchFamily="50" charset="-128"/>
                <a:ea typeface="メイリオ" panose="020B0604030504040204" pitchFamily="50" charset="-128"/>
              </a:rPr>
              <a:t>Task1</a:t>
            </a:r>
            <a:r>
              <a:rPr lang="ja-JP" altLang="en-US" sz="1200" dirty="0" smtClean="0">
                <a:latin typeface="メイリオ" panose="020B0604030504040204" pitchFamily="50" charset="-128"/>
                <a:ea typeface="メイリオ" panose="020B0604030504040204" pitchFamily="50" charset="-128"/>
              </a:rPr>
              <a:t>と</a:t>
            </a:r>
            <a:r>
              <a:rPr lang="en-US" altLang="ja-JP" sz="1200" dirty="0" smtClean="0">
                <a:latin typeface="メイリオ" panose="020B0604030504040204" pitchFamily="50" charset="-128"/>
                <a:ea typeface="メイリオ" panose="020B0604030504040204" pitchFamily="50" charset="-128"/>
              </a:rPr>
              <a:t>Task3</a:t>
            </a:r>
            <a:r>
              <a:rPr lang="ja-JP" altLang="en-US" sz="1200" dirty="0" smtClean="0">
                <a:latin typeface="メイリオ" panose="020B0604030504040204" pitchFamily="50" charset="-128"/>
                <a:ea typeface="メイリオ" panose="020B0604030504040204" pitchFamily="50" charset="-128"/>
              </a:rPr>
              <a:t>は、</a:t>
            </a:r>
            <a:r>
              <a:rPr kumimoji="1" lang="en-US" altLang="ja-JP" dirty="0" err="1" smtClean="0"/>
              <a:t>SuiRec</a:t>
            </a:r>
            <a:r>
              <a:rPr kumimoji="1" lang="ja-JP" altLang="en-US" dirty="0" smtClean="0"/>
              <a:t>を利用した場合の方が、タスク完了までの</a:t>
            </a:r>
            <a:r>
              <a:rPr kumimoji="1" lang="ja-JP" altLang="en-US" dirty="0" smtClean="0"/>
              <a:t>時間が長いことが分かります。 </a:t>
            </a:r>
            <a:endParaRPr kumimoji="1" lang="en-US" altLang="ja-JP" dirty="0" smtClean="0"/>
          </a:p>
          <a:p>
            <a:endParaRPr kumimoji="1" lang="en-US" altLang="ja-JP" dirty="0" smtClean="0"/>
          </a:p>
          <a:p>
            <a:r>
              <a:rPr kumimoji="1" lang="en-US" altLang="ja-JP" b="1" dirty="0" err="1" smtClean="0"/>
              <a:t>SuiteRec</a:t>
            </a:r>
            <a:r>
              <a:rPr kumimoji="1" lang="ja-JP" altLang="en-US" b="1" dirty="0" smtClean="0"/>
              <a:t>を利用した場合に、時間</a:t>
            </a:r>
            <a:r>
              <a:rPr kumimoji="1" lang="ja-JP" altLang="en-US" b="1" dirty="0" smtClean="0"/>
              <a:t>がかかる原因として</a:t>
            </a:r>
            <a:r>
              <a:rPr kumimoji="1" lang="ja-JP" altLang="en-US" b="1" dirty="0" smtClean="0"/>
              <a:t>、開発者は、推薦</a:t>
            </a:r>
            <a:r>
              <a:rPr kumimoji="1" lang="ja-JP" altLang="en-US" b="1" dirty="0" smtClean="0"/>
              <a:t>される複数のテストコードを理解し、再利用する際に</a:t>
            </a:r>
            <a:r>
              <a:rPr kumimoji="1" lang="ja-JP" altLang="en-US" b="1" dirty="0" smtClean="0"/>
              <a:t>変更をしなければならないことが考えられます</a:t>
            </a:r>
            <a:r>
              <a:rPr kumimoji="1" lang="ja-JP" altLang="en-US" b="1" dirty="0" smtClean="0"/>
              <a:t>。</a:t>
            </a:r>
            <a:endParaRPr kumimoji="1" lang="en-US" altLang="ja-JP" b="1" dirty="0" smtClean="0"/>
          </a:p>
          <a:p>
            <a:endParaRPr kumimoji="1" lang="en-US" altLang="ja-JP" dirty="0" smtClean="0"/>
          </a:p>
          <a:p>
            <a:r>
              <a:rPr kumimoji="1" lang="ja-JP" altLang="en-US" dirty="0" smtClean="0"/>
              <a:t>一方で、タスク</a:t>
            </a:r>
            <a:r>
              <a:rPr kumimoji="1" lang="en-US" altLang="ja-JP" dirty="0" smtClean="0"/>
              <a:t>2</a:t>
            </a:r>
            <a:r>
              <a:rPr kumimoji="1" lang="ja-JP" altLang="en-US" dirty="0" smtClean="0"/>
              <a:t>については、</a:t>
            </a:r>
            <a:r>
              <a:rPr kumimoji="1" lang="en-US" altLang="ja-JP" dirty="0" err="1" smtClean="0"/>
              <a:t>SuiteRec</a:t>
            </a:r>
            <a:r>
              <a:rPr kumimoji="1" lang="ja-JP" altLang="en-US" dirty="0" smtClean="0"/>
              <a:t>を使用した方がタスク完了時間が短いことが分かる</a:t>
            </a:r>
            <a:r>
              <a:rPr kumimoji="1" lang="ja-JP" altLang="en-US" dirty="0" smtClean="0"/>
              <a:t>。</a:t>
            </a:r>
            <a:endParaRPr kumimoji="1" lang="en-US" altLang="ja-JP" dirty="0" smtClean="0"/>
          </a:p>
          <a:p>
            <a:endParaRPr kumimoji="1" lang="en-US" altLang="ja-JP" dirty="0" smtClean="0"/>
          </a:p>
          <a:p>
            <a:r>
              <a:rPr kumimoji="1" lang="ja-JP" altLang="en-US" dirty="0" smtClean="0"/>
              <a:t>我々</a:t>
            </a:r>
            <a:r>
              <a:rPr kumimoji="1" lang="ja-JP" altLang="en-US" dirty="0" smtClean="0"/>
              <a:t>は、提出されたテストコードを調査したところ、カバレッジに差はないものの</a:t>
            </a:r>
            <a:r>
              <a:rPr kumimoji="1" lang="en-US" altLang="ja-JP" dirty="0" err="1" smtClean="0"/>
              <a:t>SuiteRec</a:t>
            </a:r>
            <a:r>
              <a:rPr kumimoji="1" lang="ja-JP" altLang="en-US" dirty="0" smtClean="0"/>
              <a:t>を使用しない場合は、テスト項目の重複が多いことが分かりました。</a:t>
            </a:r>
            <a:endParaRPr kumimoji="1" lang="en-US" altLang="ja-JP" dirty="0" smtClean="0"/>
          </a:p>
          <a:p>
            <a:endParaRPr kumimoji="1" lang="en-US" altLang="ja-JP" dirty="0" smtClean="0"/>
          </a:p>
          <a:p>
            <a:r>
              <a:rPr kumimoji="1" lang="ja-JP" altLang="en-US" dirty="0" smtClean="0"/>
              <a:t>この結果から、</a:t>
            </a:r>
            <a:r>
              <a:rPr kumimoji="1" lang="en-US" altLang="ja-JP" dirty="0" err="1" smtClean="0"/>
              <a:t>SuiteRec</a:t>
            </a:r>
            <a:r>
              <a:rPr kumimoji="1" lang="ja-JP" altLang="en-US" dirty="0" smtClean="0"/>
              <a:t>を利用は、被験者が無駄なテストコードを作成するのを防ぎ、短期間でのテストコード作成を支援できる場合もあることが</a:t>
            </a:r>
            <a:r>
              <a:rPr kumimoji="1" lang="ja-JP" altLang="en-US" dirty="0" smtClean="0"/>
              <a:t>分かった。</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18</a:t>
            </a:fld>
            <a:endParaRPr kumimoji="1" lang="ja-JP" altLang="en-US"/>
          </a:p>
        </p:txBody>
      </p:sp>
    </p:spTree>
    <p:extLst>
      <p:ext uri="{BB962C8B-B14F-4D97-AF65-F5344CB8AC3E}">
        <p14:creationId xmlns:p14="http://schemas.microsoft.com/office/powerpoint/2010/main" val="22567013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RQ3</a:t>
            </a:r>
            <a:r>
              <a:rPr kumimoji="1" lang="ja-JP" altLang="en-US" dirty="0" smtClean="0"/>
              <a:t>は、</a:t>
            </a:r>
            <a:r>
              <a:rPr kumimoji="1" lang="en-US" altLang="ja-JP" dirty="0" err="1" smtClean="0"/>
              <a:t>SuiteRec</a:t>
            </a:r>
            <a:r>
              <a:rPr kumimoji="1" lang="ja-JP" altLang="en-US" dirty="0" smtClean="0"/>
              <a:t>は、テストスメルの数が少ないテストコードの作成を支援できるか？という質問です。</a:t>
            </a:r>
            <a:endParaRPr kumimoji="1" lang="en-US" altLang="ja-JP" dirty="0" smtClean="0"/>
          </a:p>
          <a:p>
            <a:endParaRPr kumimoji="1" lang="en-US" altLang="ja-JP" dirty="0" smtClean="0"/>
          </a:p>
          <a:p>
            <a:r>
              <a:rPr kumimoji="1" lang="ja-JP" altLang="en-US" dirty="0" smtClean="0"/>
              <a:t>この質問に答えるために、被験者が作成したテストコード内に含まれていたテストスメルの数を比較しました。</a:t>
            </a:r>
            <a:endParaRPr kumimoji="1" lang="en-US" altLang="ja-JP" dirty="0" smtClean="0"/>
          </a:p>
          <a:p>
            <a:endParaRPr kumimoji="1" lang="en-US" altLang="ja-JP" dirty="0" smtClean="0"/>
          </a:p>
          <a:p>
            <a:r>
              <a:rPr kumimoji="1" lang="ja-JP" altLang="en-US" dirty="0" smtClean="0"/>
              <a:t>この図は、各タスクごとのテストコード内に含まれていたテストスメルの合計数を示しています。</a:t>
            </a:r>
            <a:endParaRPr kumimoji="1" lang="en-US" altLang="ja-JP" dirty="0" smtClean="0"/>
          </a:p>
          <a:p>
            <a:endParaRPr kumimoji="1" lang="en-US" altLang="ja-JP" dirty="0" smtClean="0"/>
          </a:p>
          <a:p>
            <a:r>
              <a:rPr kumimoji="1" lang="ja-JP" altLang="en-US" dirty="0" smtClean="0"/>
              <a:t>この図からわかるようにすべてのタスクにおいて、</a:t>
            </a:r>
            <a:r>
              <a:rPr kumimoji="1" lang="en-US" altLang="ja-JP" dirty="0" err="1" smtClean="0"/>
              <a:t>SuiteRec</a:t>
            </a:r>
            <a:r>
              <a:rPr kumimoji="1" lang="ja-JP" altLang="en-US" dirty="0" smtClean="0"/>
              <a:t>を使用した</a:t>
            </a:r>
            <a:r>
              <a:rPr kumimoji="1" lang="ja-JP" altLang="en-US" dirty="0" smtClean="0"/>
              <a:t>場合は、そう</a:t>
            </a:r>
            <a:r>
              <a:rPr kumimoji="1" lang="ja-JP" altLang="en-US" dirty="0" smtClean="0"/>
              <a:t>でない</a:t>
            </a:r>
            <a:r>
              <a:rPr kumimoji="1" lang="ja-JP" altLang="en-US" dirty="0" smtClean="0"/>
              <a:t>場合と比べて、検出</a:t>
            </a:r>
            <a:r>
              <a:rPr kumimoji="1" lang="ja-JP" altLang="en-US" dirty="0" smtClean="0"/>
              <a:t>されたテストスメルの数が少ないことが分かります</a:t>
            </a:r>
            <a:endParaRPr kumimoji="1" lang="en-US" altLang="ja-JP" dirty="0" smtClean="0"/>
          </a:p>
          <a:p>
            <a:endParaRPr kumimoji="1" lang="en-US" altLang="ja-JP" dirty="0" smtClean="0"/>
          </a:p>
          <a:p>
            <a:r>
              <a:rPr kumimoji="1" lang="ja-JP" altLang="en-US" dirty="0" smtClean="0"/>
              <a:t>これは、</a:t>
            </a:r>
            <a:r>
              <a:rPr kumimoji="1" lang="en-US" altLang="ja-JP" dirty="0" err="1" smtClean="0"/>
              <a:t>SuiteRec</a:t>
            </a:r>
            <a:r>
              <a:rPr kumimoji="1" lang="ja-JP" altLang="en-US" dirty="0" smtClean="0"/>
              <a:t>によって推薦されたテストコードの品質が高く、被験者はそれを再利用することで品質を維持したままテストコードを作成した可能性があります。</a:t>
            </a:r>
            <a:endParaRPr kumimoji="1" lang="en-US" altLang="ja-JP" dirty="0" smtClean="0"/>
          </a:p>
          <a:p>
            <a:endParaRPr kumimoji="1" lang="en-US" altLang="ja-JP" dirty="0" smtClean="0"/>
          </a:p>
          <a:p>
            <a:r>
              <a:rPr kumimoji="1" lang="ja-JP" altLang="en-US" dirty="0" smtClean="0"/>
              <a:t>また、</a:t>
            </a:r>
            <a:r>
              <a:rPr kumimoji="1" lang="en-US" altLang="ja-JP" dirty="0" err="1" smtClean="0"/>
              <a:t>SuiteRec</a:t>
            </a:r>
            <a:r>
              <a:rPr kumimoji="1" lang="ja-JP" altLang="en-US" dirty="0" smtClean="0"/>
              <a:t>の出力画面で推薦されるテストスイート内に含まれているテストスメルの情報を提示することで，その情報に基づいてテストコードを書き替えることができ，品質が高いテストコー ドを作成した可能性が考えられる．</a:t>
            </a:r>
            <a:endParaRPr kumimoji="1" lang="en-US" altLang="ja-JP" dirty="0" smtClean="0"/>
          </a:p>
          <a:p>
            <a:endParaRPr kumimoji="1" lang="en-US" altLang="ja-JP" dirty="0" smtClean="0"/>
          </a:p>
          <a:p>
            <a:r>
              <a:rPr kumimoji="1" lang="ja-JP" altLang="en-US" dirty="0" smtClean="0"/>
              <a:t>一方で、</a:t>
            </a:r>
            <a:r>
              <a:rPr kumimoji="1" lang="en-US" altLang="ja-JP" dirty="0" err="1" smtClean="0"/>
              <a:t>SuiteRec</a:t>
            </a:r>
            <a:r>
              <a:rPr kumimoji="1" lang="ja-JP" altLang="en-US" dirty="0" smtClean="0"/>
              <a:t>を使用しない場合は、使用した場合と比べて、作成したテストコードに全体として</a:t>
            </a:r>
            <a:r>
              <a:rPr kumimoji="1" lang="en-US" altLang="ja-JP" dirty="0" smtClean="0"/>
              <a:t>5</a:t>
            </a:r>
            <a:r>
              <a:rPr kumimoji="1" lang="ja-JP" altLang="en-US" dirty="0" smtClean="0"/>
              <a:t>倍以上テストスメル含んでいました。この中でも多く含まれていたテストスメルとしてこちらの</a:t>
            </a:r>
            <a:r>
              <a:rPr kumimoji="1" lang="en-US" altLang="ja-JP" dirty="0" smtClean="0"/>
              <a:t>3</a:t>
            </a:r>
            <a:r>
              <a:rPr kumimoji="1" lang="ja-JP" altLang="en-US" dirty="0" err="1" smtClean="0"/>
              <a:t>つの</a:t>
            </a:r>
            <a:r>
              <a:rPr kumimoji="1" lang="ja-JP" altLang="en-US" dirty="0" smtClean="0"/>
              <a:t>テストスメルが挙げられます</a:t>
            </a:r>
            <a:r>
              <a:rPr kumimoji="1" lang="ja-JP" altLang="en-US" dirty="0" smtClean="0"/>
              <a:t>。</a:t>
            </a:r>
            <a:endParaRPr kumimoji="1" lang="en-US" altLang="ja-JP" dirty="0" smtClean="0"/>
          </a:p>
          <a:p>
            <a:endParaRPr kumimoji="1" lang="en-US" altLang="ja-JP" dirty="0" smtClean="0"/>
          </a:p>
          <a:p>
            <a:r>
              <a:rPr kumimoji="1" lang="ja-JP" altLang="en-US" dirty="0" smtClean="0"/>
              <a:t>実際</a:t>
            </a:r>
            <a:r>
              <a:rPr kumimoji="1" lang="ja-JP" altLang="en-US" dirty="0" smtClean="0"/>
              <a:t>に既存研究でも、これらのテストスメルが既存プロジェクトで多く検出されていることが報告</a:t>
            </a:r>
            <a:r>
              <a:rPr kumimoji="1" lang="ja-JP" altLang="en-US" dirty="0" smtClean="0"/>
              <a:t>されおり、保守活動に悪影響を与えることが分かっています。</a:t>
            </a:r>
            <a:endParaRPr kumimoji="1" lang="en-US" altLang="ja-JP" dirty="0" smtClean="0"/>
          </a:p>
          <a:p>
            <a:endParaRPr kumimoji="1" lang="en-US" altLang="ja-JP" dirty="0" smtClean="0"/>
          </a:p>
          <a:p>
            <a:r>
              <a:rPr kumimoji="1" lang="ja-JP" altLang="en-US" dirty="0" smtClean="0"/>
              <a:t>結果として、</a:t>
            </a:r>
            <a:r>
              <a:rPr kumimoji="1" lang="en-US" altLang="ja-JP" dirty="0" smtClean="0"/>
              <a:t>RQ3</a:t>
            </a:r>
            <a:r>
              <a:rPr kumimoji="1" lang="ja-JP" altLang="en-US" dirty="0" smtClean="0"/>
              <a:t>では開発者は、推薦される高品質のテストコードを参考にすることで品質の高いテストコードを作成できることが分かりました。</a:t>
            </a:r>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19</a:t>
            </a:fld>
            <a:endParaRPr kumimoji="1" lang="ja-JP" altLang="en-US"/>
          </a:p>
        </p:txBody>
      </p:sp>
    </p:spTree>
    <p:extLst>
      <p:ext uri="{BB962C8B-B14F-4D97-AF65-F5344CB8AC3E}">
        <p14:creationId xmlns:p14="http://schemas.microsoft.com/office/powerpoint/2010/main" val="269097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まず、研究背景であるソフトウェアテストからです。</a:t>
            </a:r>
            <a:endParaRPr kumimoji="1" lang="en-US" altLang="ja-JP" dirty="0" smtClean="0"/>
          </a:p>
          <a:p>
            <a:endParaRPr kumimoji="1" lang="en-US" altLang="ja-JP" dirty="0" smtClean="0"/>
          </a:p>
          <a:p>
            <a:r>
              <a:rPr kumimoji="1" lang="ja-JP" altLang="en-US" dirty="0" smtClean="0"/>
              <a:t>ソフトウェアテストとは、ソフトウェア開発プロセスにおける最後の品質を確かめる工程で、ソフトウェアの不具合を検出し、それを修正することでソフトウェアの品質を向上させることを目的として行われます。</a:t>
            </a:r>
            <a:endParaRPr kumimoji="1" lang="en-US" altLang="ja-JP" dirty="0" smtClean="0"/>
          </a:p>
          <a:p>
            <a:endParaRPr kumimoji="1" lang="en-US" altLang="ja-JP" dirty="0" smtClean="0"/>
          </a:p>
          <a:p>
            <a:r>
              <a:rPr kumimoji="1" lang="ja-JP" altLang="en-US" dirty="0" smtClean="0"/>
              <a:t>このテスト工程は、テストする対象の粒度によって</a:t>
            </a:r>
            <a:r>
              <a:rPr kumimoji="1" lang="ja-JP" altLang="en-US" dirty="0" smtClean="0"/>
              <a:t>大きく</a:t>
            </a:r>
            <a:r>
              <a:rPr kumimoji="1" lang="en-US" altLang="ja-JP" dirty="0" smtClean="0"/>
              <a:t>3</a:t>
            </a:r>
            <a:r>
              <a:rPr kumimoji="1" lang="ja-JP" altLang="en-US" dirty="0" smtClean="0"/>
              <a:t>種類に分類できます。</a:t>
            </a:r>
            <a:endParaRPr kumimoji="1" lang="en-US" altLang="ja-JP" dirty="0" smtClean="0"/>
          </a:p>
          <a:p>
            <a:endParaRPr kumimoji="1" lang="en-US" altLang="ja-JP" dirty="0" smtClean="0"/>
          </a:p>
          <a:p>
            <a:r>
              <a:rPr kumimoji="1" lang="ja-JP" altLang="en-US" dirty="0" smtClean="0"/>
              <a:t>本研究では、この中でも一番粒度が小さく関数・メソッド単位でテストを行う単体テストに着目しています。</a:t>
            </a:r>
            <a:endParaRPr kumimoji="1" lang="en-US" altLang="ja-JP" dirty="0" smtClean="0"/>
          </a:p>
          <a:p>
            <a:endParaRPr kumimoji="1" lang="en-US" altLang="ja-JP" dirty="0" smtClean="0"/>
          </a:p>
          <a:p>
            <a:r>
              <a:rPr kumimoji="1" lang="ja-JP" altLang="en-US" dirty="0" smtClean="0"/>
              <a:t>で、テスト工程は非常に多くのコストがかかる工程だと言われてまして、大体ソフトウェア開発全体のコストの内、</a:t>
            </a:r>
            <a:r>
              <a:rPr kumimoji="1" lang="en-US" altLang="ja-JP" dirty="0" smtClean="0"/>
              <a:t>30%</a:t>
            </a:r>
            <a:r>
              <a:rPr kumimoji="1" lang="ja-JP" altLang="en-US" dirty="0" smtClean="0"/>
              <a:t>～</a:t>
            </a:r>
            <a:r>
              <a:rPr kumimoji="1" lang="en-US" altLang="ja-JP" dirty="0" smtClean="0"/>
              <a:t>50%</a:t>
            </a:r>
            <a:r>
              <a:rPr kumimoji="1" lang="ja-JP" altLang="en-US" dirty="0" smtClean="0"/>
              <a:t>がこのテスト工程に費やされると言われています。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a:t>
            </a:fld>
            <a:endParaRPr kumimoji="1" lang="ja-JP" altLang="en-US"/>
          </a:p>
        </p:txBody>
      </p:sp>
    </p:spTree>
    <p:extLst>
      <p:ext uri="{BB962C8B-B14F-4D97-AF65-F5344CB8AC3E}">
        <p14:creationId xmlns:p14="http://schemas.microsoft.com/office/powerpoint/2010/main" val="17385890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RQ4</a:t>
            </a:r>
            <a:r>
              <a:rPr kumimoji="1" lang="ja-JP" altLang="en-US" dirty="0" smtClean="0"/>
              <a:t>は、</a:t>
            </a:r>
            <a:r>
              <a:rPr kumimoji="1" lang="en-US" altLang="ja-JP" dirty="0" err="1" smtClean="0"/>
              <a:t>SuiteRec</a:t>
            </a:r>
            <a:r>
              <a:rPr kumimoji="1" lang="ja-JP" altLang="en-US" dirty="0" smtClean="0"/>
              <a:t>の利用は、開発者のテストコード作成タスクの認識にどう影響するかという質問です。</a:t>
            </a:r>
            <a:endParaRPr kumimoji="1" lang="en-US" altLang="ja-JP" dirty="0" smtClean="0"/>
          </a:p>
          <a:p>
            <a:endParaRPr kumimoji="1" lang="en-US" altLang="ja-JP" dirty="0" smtClean="0"/>
          </a:p>
          <a:p>
            <a:r>
              <a:rPr kumimoji="1" lang="ja-JP" altLang="en-US" dirty="0" smtClean="0"/>
              <a:t>この質問に答えるために、評価実験の後、被験者に対して実験タスクに関するアンケートを実施しました。</a:t>
            </a:r>
            <a:endParaRPr kumimoji="1" lang="en-US" altLang="ja-JP" dirty="0" smtClean="0"/>
          </a:p>
          <a:p>
            <a:endParaRPr kumimoji="1" lang="en-US" altLang="ja-JP" dirty="0" smtClean="0"/>
          </a:p>
          <a:p>
            <a:r>
              <a:rPr kumimoji="1" lang="ja-JP" altLang="en-US" dirty="0" smtClean="0"/>
              <a:t>こちらがそのアンケート項目になります。被験者はこれらの質問に</a:t>
            </a:r>
            <a:r>
              <a:rPr kumimoji="1" lang="ja-JP" altLang="en-US" dirty="0" smtClean="0"/>
              <a:t>対して賛成・反対を</a:t>
            </a:r>
            <a:r>
              <a:rPr kumimoji="1" lang="en-US" altLang="ja-JP" dirty="0" smtClean="0"/>
              <a:t>5</a:t>
            </a:r>
            <a:r>
              <a:rPr kumimoji="1" lang="ja-JP" altLang="en-US" dirty="0" smtClean="0"/>
              <a:t>段階で評価してもらいました</a:t>
            </a:r>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20</a:t>
            </a:fld>
            <a:endParaRPr kumimoji="1" lang="ja-JP" altLang="en-US"/>
          </a:p>
        </p:txBody>
      </p:sp>
    </p:spTree>
    <p:extLst>
      <p:ext uri="{BB962C8B-B14F-4D97-AF65-F5344CB8AC3E}">
        <p14:creationId xmlns:p14="http://schemas.microsoft.com/office/powerpoint/2010/main" val="15850866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こちらがアンケートの結果になります。</a:t>
            </a:r>
            <a:endParaRPr kumimoji="1" lang="en-US" altLang="ja-JP" dirty="0" smtClean="0"/>
          </a:p>
          <a:p>
            <a:endParaRPr kumimoji="1" lang="en-US" altLang="ja-JP" dirty="0" smtClean="0"/>
          </a:p>
          <a:p>
            <a:r>
              <a:rPr kumimoji="1" lang="en-US" altLang="ja-JP" dirty="0" smtClean="0"/>
              <a:t>1</a:t>
            </a:r>
            <a:r>
              <a:rPr kumimoji="1" lang="ja-JP" altLang="en-US" dirty="0" err="1" smtClean="0"/>
              <a:t>つの</a:t>
            </a:r>
            <a:r>
              <a:rPr kumimoji="1" lang="ja-JP" altLang="en-US" dirty="0" smtClean="0"/>
              <a:t>項目はテストコードの作成は簡単でした。という項目です。これに対して</a:t>
            </a:r>
            <a:r>
              <a:rPr kumimoji="1" lang="en-US" altLang="ja-JP" dirty="0" err="1" smtClean="0"/>
              <a:t>SuiteRec</a:t>
            </a:r>
            <a:r>
              <a:rPr kumimoji="1" lang="ja-JP" altLang="en-US" dirty="0" smtClean="0"/>
              <a:t>を利用した場合、多くの被験者がポジティブな意見を回答しました。</a:t>
            </a:r>
            <a:endParaRPr kumimoji="1" lang="en-US" altLang="ja-JP" dirty="0" smtClean="0"/>
          </a:p>
          <a:p>
            <a:endParaRPr kumimoji="1" lang="en-US" altLang="ja-JP" dirty="0" smtClean="0"/>
          </a:p>
          <a:p>
            <a:r>
              <a:rPr kumimoji="1" lang="ja-JP" altLang="en-US" dirty="0" smtClean="0"/>
              <a:t>この結果、</a:t>
            </a:r>
            <a:r>
              <a:rPr kumimoji="1" lang="en-US" altLang="ja-JP" b="1" dirty="0" err="1" smtClean="0"/>
              <a:t>SuiteRec</a:t>
            </a:r>
            <a:r>
              <a:rPr kumimoji="1" lang="ja-JP" altLang="en-US" b="1" dirty="0" smtClean="0"/>
              <a:t>によって推薦されたテストコードがテスト項目を考える上でヒントとなり、テスト作成作業が容易に感じた可能性があります。</a:t>
            </a:r>
            <a:endParaRPr kumimoji="1" lang="en-US" altLang="ja-JP" b="1" dirty="0" smtClean="0"/>
          </a:p>
          <a:p>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また、アンケート項目</a:t>
            </a:r>
            <a:r>
              <a:rPr kumimoji="1" lang="en-US" altLang="ja-JP" dirty="0" smtClean="0"/>
              <a:t>2,3</a:t>
            </a:r>
            <a:r>
              <a:rPr kumimoji="1" lang="ja-JP" altLang="en-US" dirty="0" smtClean="0"/>
              <a:t>から</a:t>
            </a:r>
            <a:r>
              <a:rPr kumimoji="1" lang="en-US" altLang="ja-JP" dirty="0" err="1" smtClean="0"/>
              <a:t>SuiteRec</a:t>
            </a:r>
            <a:r>
              <a:rPr kumimoji="1" lang="ja-JP" altLang="en-US" dirty="0" smtClean="0"/>
              <a:t>を使用した場合、被験者は作成したテストコードのカバレッジと品質に自信が持てることが分かりました</a:t>
            </a:r>
            <a:r>
              <a:rPr kumimoji="1" lang="ja-JP" altLang="en-US" dirty="0" smtClean="0"/>
              <a:t>。</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開発者が自分で作成したテストコードに自信を持つことは、重要なことで、</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自分の作成したテストコードに責任を持ち、不安なくソフトウェアをユーザに提供することはソフトウェアテストの目的の</a:t>
            </a:r>
            <a:r>
              <a:rPr kumimoji="1" lang="en-US" altLang="ja-JP" dirty="0" smtClean="0"/>
              <a:t>1</a:t>
            </a:r>
            <a:r>
              <a:rPr kumimoji="1" lang="ja-JP" altLang="en-US" dirty="0" smtClean="0"/>
              <a:t>つです。</a:t>
            </a:r>
            <a:endParaRPr kumimoji="1" lang="en-US" altLang="ja-JP" dirty="0" smtClean="0"/>
          </a:p>
          <a:p>
            <a:endParaRPr kumimoji="1" lang="en-US" altLang="ja-JP" dirty="0" smtClean="0"/>
          </a:p>
          <a:p>
            <a:r>
              <a:rPr kumimoji="1" lang="ja-JP" altLang="en-US" dirty="0" smtClean="0"/>
              <a:t>最後にまとめです</a:t>
            </a:r>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21</a:t>
            </a:fld>
            <a:endParaRPr kumimoji="1" lang="ja-JP" altLang="en-US"/>
          </a:p>
        </p:txBody>
      </p:sp>
    </p:spTree>
    <p:extLst>
      <p:ext uri="{BB962C8B-B14F-4D97-AF65-F5344CB8AC3E}">
        <p14:creationId xmlns:p14="http://schemas.microsoft.com/office/powerpoint/2010/main" val="42576514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最後に、まとめと今後の課題です。</a:t>
            </a:r>
            <a:endParaRPr kumimoji="1" lang="en-US" altLang="ja-JP" dirty="0" smtClean="0"/>
          </a:p>
          <a:p>
            <a:endParaRPr kumimoji="1" lang="en-US" altLang="ja-JP" dirty="0" smtClean="0"/>
          </a:p>
          <a:p>
            <a:r>
              <a:rPr kumimoji="1" lang="ja-JP" altLang="en-US" dirty="0" smtClean="0"/>
              <a:t>本研究では、類似コード検出技術を用いて、既存の高品質のテストコードを推薦するツールを提案しました。</a:t>
            </a:r>
            <a:endParaRPr kumimoji="1" lang="en-US" altLang="ja-JP" dirty="0" smtClean="0"/>
          </a:p>
          <a:p>
            <a:endParaRPr kumimoji="1" lang="en-US" altLang="ja-JP" dirty="0" smtClean="0"/>
          </a:p>
          <a:p>
            <a:r>
              <a:rPr kumimoji="1" lang="ja-JP" altLang="en-US" dirty="0" smtClean="0"/>
              <a:t>そして、提案ツールの有用性を定量的および定性的に評価しました。</a:t>
            </a:r>
            <a:endParaRPr kumimoji="1" lang="en-US" altLang="ja-JP" dirty="0" smtClean="0"/>
          </a:p>
          <a:p>
            <a:endParaRPr kumimoji="1" lang="en-US" altLang="ja-JP" dirty="0" smtClean="0"/>
          </a:p>
          <a:p>
            <a:r>
              <a:rPr kumimoji="1" lang="ja-JP" altLang="en-US" dirty="0" smtClean="0"/>
              <a:t>今後の課題として、以下の</a:t>
            </a:r>
            <a:r>
              <a:rPr kumimoji="1" lang="en-US" altLang="ja-JP" dirty="0" smtClean="0"/>
              <a:t>3</a:t>
            </a:r>
            <a:r>
              <a:rPr kumimoji="1" lang="ja-JP" altLang="en-US" dirty="0" smtClean="0"/>
              <a:t>つが挙げられます</a:t>
            </a:r>
            <a:endParaRPr kumimoji="1" lang="en-US" altLang="ja-JP" dirty="0" smtClean="0"/>
          </a:p>
          <a:p>
            <a:endParaRPr kumimoji="1" lang="en-US" altLang="ja-JP" dirty="0" smtClean="0"/>
          </a:p>
          <a:p>
            <a:r>
              <a:rPr kumimoji="1" lang="en-US" altLang="ja-JP" dirty="0" smtClean="0"/>
              <a:t>1</a:t>
            </a:r>
            <a:r>
              <a:rPr kumimoji="1" lang="ja-JP" altLang="en-US" dirty="0" smtClean="0"/>
              <a:t>つ目は、提案ツールのより実用的な利用に備えてツールを改善していく必要があることです。具体的には、自動編集機能などを考えています。</a:t>
            </a:r>
            <a:endParaRPr kumimoji="1" lang="en-US" altLang="ja-JP" dirty="0" smtClean="0"/>
          </a:p>
          <a:p>
            <a:endParaRPr kumimoji="1" lang="en-US" altLang="ja-JP" dirty="0" smtClean="0"/>
          </a:p>
          <a:p>
            <a:r>
              <a:rPr kumimoji="1" lang="ja-JP" altLang="en-US" dirty="0" smtClean="0"/>
              <a:t>次に、提案ツールの有意性を検討するには被験者数を増やした更なる実験が必要です。</a:t>
            </a:r>
            <a:endParaRPr kumimoji="1" lang="en-US" altLang="ja-JP" dirty="0" smtClean="0"/>
          </a:p>
          <a:p>
            <a:endParaRPr kumimoji="1" lang="en-US" altLang="ja-JP" dirty="0" smtClean="0"/>
          </a:p>
          <a:p>
            <a:r>
              <a:rPr kumimoji="1" lang="ja-JP" altLang="en-US" dirty="0" smtClean="0"/>
              <a:t>最後に、提案ツールでは類似コード検出ツールとして</a:t>
            </a:r>
            <a:r>
              <a:rPr kumimoji="1" lang="en-US" altLang="ja-JP" dirty="0" smtClean="0"/>
              <a:t>NiCad</a:t>
            </a:r>
            <a:r>
              <a:rPr kumimoji="1" lang="ja-JP" altLang="en-US" dirty="0" smtClean="0"/>
              <a:t>を使用しましたが</a:t>
            </a:r>
            <a:r>
              <a:rPr kumimoji="1" lang="ja-JP" altLang="en-US" dirty="0" smtClean="0"/>
              <a:t>、</a:t>
            </a:r>
            <a:r>
              <a:rPr kumimoji="1" lang="en-US" altLang="ja-JP" dirty="0" smtClean="0"/>
              <a:t>NiCad</a:t>
            </a:r>
            <a:r>
              <a:rPr kumimoji="1" lang="ja-JP" altLang="en-US" dirty="0" err="1" smtClean="0"/>
              <a:t>だけ</a:t>
            </a:r>
            <a:r>
              <a:rPr kumimoji="1" lang="ja-JP" altLang="en-US" dirty="0" smtClean="0"/>
              <a:t>では検出できる類似コードに限りがあるので、今後</a:t>
            </a:r>
            <a:r>
              <a:rPr kumimoji="1" lang="ja-JP" altLang="en-US" dirty="0" smtClean="0"/>
              <a:t>他の</a:t>
            </a:r>
            <a:r>
              <a:rPr kumimoji="1" lang="ja-JP" altLang="en-US" dirty="0" smtClean="0"/>
              <a:t>ツール</a:t>
            </a:r>
            <a:r>
              <a:rPr kumimoji="1" lang="ja-JP" altLang="en-US" dirty="0" smtClean="0"/>
              <a:t>にも</a:t>
            </a:r>
            <a:r>
              <a:rPr kumimoji="1" lang="ja-JP" altLang="en-US" dirty="0" smtClean="0"/>
              <a:t>対応させ検出できる類似コードの幅を広げることを考えています。</a:t>
            </a:r>
            <a:endParaRPr kumimoji="1" lang="en-US" altLang="ja-JP" dirty="0" smtClean="0"/>
          </a:p>
          <a:p>
            <a:endParaRPr kumimoji="1" lang="en-US" altLang="ja-JP" dirty="0" smtClean="0"/>
          </a:p>
          <a:p>
            <a:r>
              <a:rPr kumimoji="1" lang="ja-JP" altLang="en-US" dirty="0" smtClean="0"/>
              <a:t>以上で発表</a:t>
            </a:r>
            <a:r>
              <a:rPr kumimoji="1" lang="ja-JP" altLang="en-US" dirty="0" smtClean="0"/>
              <a:t>を終わります</a:t>
            </a:r>
            <a:r>
              <a:rPr kumimoji="1" lang="ja-JP" altLang="en-US" dirty="0" smtClean="0"/>
              <a:t>。どうもありがとうございました。</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22</a:t>
            </a:fld>
            <a:endParaRPr kumimoji="1" lang="ja-JP" altLang="en-US"/>
          </a:p>
        </p:txBody>
      </p:sp>
    </p:spTree>
    <p:extLst>
      <p:ext uri="{BB962C8B-B14F-4D97-AF65-F5344CB8AC3E}">
        <p14:creationId xmlns:p14="http://schemas.microsoft.com/office/powerpoint/2010/main" val="24840512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23</a:t>
            </a:fld>
            <a:endParaRPr kumimoji="1" lang="ja-JP" altLang="en-US"/>
          </a:p>
        </p:txBody>
      </p:sp>
    </p:spTree>
    <p:extLst>
      <p:ext uri="{BB962C8B-B14F-4D97-AF65-F5344CB8AC3E}">
        <p14:creationId xmlns:p14="http://schemas.microsoft.com/office/powerpoint/2010/main" val="15025471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実際に、これまでの</a:t>
            </a:r>
            <a:r>
              <a:rPr kumimoji="1" lang="en-US" altLang="ja-JP" dirty="0" smtClean="0"/>
              <a:t>4</a:t>
            </a:r>
            <a:r>
              <a:rPr kumimoji="1" lang="ja-JP" altLang="en-US" dirty="0" err="1" smtClean="0"/>
              <a:t>つの</a:t>
            </a:r>
            <a:r>
              <a:rPr kumimoji="1" lang="en-US" altLang="ja-JP" dirty="0" smtClean="0"/>
              <a:t>Step</a:t>
            </a:r>
            <a:r>
              <a:rPr kumimoji="1" lang="ja-JP" altLang="en-US" dirty="0" smtClean="0"/>
              <a:t>を通してテストコードを推薦すると多くの時間がかかってしまうので、推薦プロセスを高速化する工夫をしています。</a:t>
            </a:r>
            <a:endParaRPr kumimoji="1" lang="en-US" altLang="ja-JP" dirty="0" smtClean="0"/>
          </a:p>
          <a:p>
            <a:endParaRPr kumimoji="1" lang="en-US" altLang="ja-JP" dirty="0" smtClean="0"/>
          </a:p>
          <a:p>
            <a:r>
              <a:rPr kumimoji="1" lang="ja-JP" altLang="en-US" dirty="0" smtClean="0"/>
              <a:t>具体的には、大きく二つのことをやっています。</a:t>
            </a:r>
            <a:endParaRPr kumimoji="1" lang="en-US" altLang="ja-JP" dirty="0" smtClean="0"/>
          </a:p>
          <a:p>
            <a:endParaRPr kumimoji="1" lang="en-US" altLang="ja-JP" dirty="0" smtClean="0"/>
          </a:p>
          <a:p>
            <a:r>
              <a:rPr kumimoji="1" lang="en-US" altLang="ja-JP" dirty="0" smtClean="0"/>
              <a:t>1</a:t>
            </a:r>
            <a:r>
              <a:rPr kumimoji="1" lang="ja-JP" altLang="en-US" dirty="0" smtClean="0"/>
              <a:t>つは、</a:t>
            </a:r>
            <a:r>
              <a:rPr kumimoji="1" lang="en-US" altLang="ja-JP" dirty="0" smtClean="0"/>
              <a:t>Step1</a:t>
            </a:r>
            <a:r>
              <a:rPr kumimoji="1" lang="ja-JP" altLang="en-US" dirty="0" smtClean="0"/>
              <a:t>の類似コード検索を複数並列に実行したことです。本研究で使用した</a:t>
            </a:r>
            <a:r>
              <a:rPr kumimoji="1" lang="en-US" altLang="ja-JP" dirty="0" err="1" smtClean="0"/>
              <a:t>Nicad</a:t>
            </a:r>
            <a:r>
              <a:rPr kumimoji="1" lang="ja-JP" altLang="en-US" dirty="0" smtClean="0"/>
              <a:t>は一度に検索できるプロジェクトのサイズに限りがあります。</a:t>
            </a:r>
            <a:endParaRPr kumimoji="1" lang="en-US" altLang="ja-JP" dirty="0" smtClean="0"/>
          </a:p>
          <a:p>
            <a:endParaRPr kumimoji="1" lang="en-US" altLang="ja-JP" dirty="0" smtClean="0"/>
          </a:p>
          <a:p>
            <a:r>
              <a:rPr kumimoji="1" lang="ja-JP" altLang="en-US" dirty="0" smtClean="0"/>
              <a:t>そこで、前処理としてプロジェクトのサイズを調整してデータベースに格納し、検索処理を複数のプロジェクトに対して並列して実行することで検索時間を短縮しました。</a:t>
            </a:r>
            <a:endParaRPr kumimoji="1" lang="en-US" altLang="ja-JP" dirty="0" smtClean="0"/>
          </a:p>
          <a:p>
            <a:endParaRPr kumimoji="1" lang="en-US" altLang="ja-JP" dirty="0" smtClean="0"/>
          </a:p>
          <a:p>
            <a:r>
              <a:rPr kumimoji="1" lang="en-US" altLang="ja-JP" dirty="0" smtClean="0"/>
              <a:t>2</a:t>
            </a:r>
            <a:r>
              <a:rPr kumimoji="1" lang="ja-JP" altLang="en-US" dirty="0" smtClean="0"/>
              <a:t>つ目は</a:t>
            </a:r>
            <a:r>
              <a:rPr kumimoji="1" lang="en-US" altLang="ja-JP" dirty="0" smtClean="0"/>
              <a:t>Step3</a:t>
            </a:r>
            <a:r>
              <a:rPr kumimoji="1" lang="ja-JP" altLang="en-US" dirty="0" smtClean="0"/>
              <a:t>のテストスメルを検出する処理を</a:t>
            </a:r>
            <a:r>
              <a:rPr kumimoji="1" lang="ja-JP" altLang="en-US" dirty="0" smtClean="0"/>
              <a:t>短縮化です。</a:t>
            </a:r>
            <a:r>
              <a:rPr kumimoji="1" lang="en-US" altLang="ja-JP" dirty="0" smtClean="0"/>
              <a:t>Step3</a:t>
            </a:r>
            <a:r>
              <a:rPr kumimoji="1" lang="ja-JP" altLang="en-US" dirty="0" smtClean="0"/>
              <a:t>を短縮化するために事前</a:t>
            </a:r>
            <a:r>
              <a:rPr kumimoji="1" lang="ja-JP" altLang="en-US" dirty="0" smtClean="0"/>
              <a:t>にテストスメルの検出を行い、検出されたテストスメルの情報をテストコードに紐づけてテストコードデータベースに格納しました。</a:t>
            </a:r>
            <a:endParaRPr kumimoji="1" lang="en-US" altLang="ja-JP" dirty="0" smtClean="0"/>
          </a:p>
          <a:p>
            <a:endParaRPr kumimoji="1" lang="en-US" altLang="ja-JP" dirty="0" smtClean="0"/>
          </a:p>
          <a:p>
            <a:r>
              <a:rPr kumimoji="1" lang="ja-JP" altLang="en-US" dirty="0" smtClean="0"/>
              <a:t>このように事前に前処理を行っておくことで、</a:t>
            </a:r>
            <a:r>
              <a:rPr kumimoji="1" lang="en-US" altLang="ja-JP" dirty="0" err="1" smtClean="0"/>
              <a:t>SuiteRec</a:t>
            </a:r>
            <a:r>
              <a:rPr kumimoji="1" lang="ja-JP" altLang="en-US" dirty="0" smtClean="0"/>
              <a:t>は推薦プロセスの</a:t>
            </a:r>
            <a:r>
              <a:rPr kumimoji="1" lang="ja-JP" altLang="en-US" dirty="0" smtClean="0"/>
              <a:t>高速化を実現しました</a:t>
            </a:r>
            <a:r>
              <a:rPr kumimoji="1" lang="ja-JP" altLang="en-US" dirty="0" smtClean="0"/>
              <a:t>。</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24</a:t>
            </a:fld>
            <a:endParaRPr kumimoji="1" lang="ja-JP" altLang="en-US"/>
          </a:p>
        </p:txBody>
      </p:sp>
    </p:spTree>
    <p:extLst>
      <p:ext uri="{BB962C8B-B14F-4D97-AF65-F5344CB8AC3E}">
        <p14:creationId xmlns:p14="http://schemas.microsoft.com/office/powerpoint/2010/main" val="15805386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こちらは、</a:t>
            </a:r>
            <a:r>
              <a:rPr kumimoji="1" lang="en-US" altLang="ja-JP" dirty="0" err="1" smtClean="0"/>
              <a:t>SuiteRec</a:t>
            </a:r>
            <a:r>
              <a:rPr kumimoji="1" lang="ja-JP" altLang="en-US" dirty="0" smtClean="0"/>
              <a:t>のインターフェスになります</a:t>
            </a:r>
            <a:endParaRPr kumimoji="1" lang="en-US" altLang="ja-JP" dirty="0" smtClean="0"/>
          </a:p>
          <a:p>
            <a:endParaRPr kumimoji="1" lang="en-US" altLang="ja-JP" dirty="0" smtClean="0"/>
          </a:p>
          <a:p>
            <a:r>
              <a:rPr kumimoji="1" lang="ja-JP" altLang="en-US" dirty="0" smtClean="0"/>
              <a:t>①は、開発者から与えられた入力コードが表示されます。そして②には、入力コードに対応する類似コードが表示され、③にはその類似度が表示されます</a:t>
            </a:r>
            <a:endParaRPr kumimoji="1" lang="en-US" altLang="ja-JP" dirty="0" smtClean="0"/>
          </a:p>
          <a:p>
            <a:endParaRPr kumimoji="1" lang="en-US" altLang="ja-JP" dirty="0" smtClean="0"/>
          </a:p>
          <a:p>
            <a:r>
              <a:rPr kumimoji="1" lang="ja-JP" altLang="en-US" dirty="0" smtClean="0"/>
              <a:t>④には、推薦されるテストコード内に含まれるテストスメルがハイライトされ、⑤は推薦されたテストコードが表示されます</a:t>
            </a:r>
            <a:endParaRPr kumimoji="1" lang="en-US" altLang="ja-JP" dirty="0" smtClean="0"/>
          </a:p>
          <a:p>
            <a:endParaRPr kumimoji="1" lang="en-US" altLang="ja-JP" dirty="0" smtClean="0"/>
          </a:p>
          <a:p>
            <a:r>
              <a:rPr kumimoji="1" lang="ja-JP" altLang="en-US" dirty="0" smtClean="0"/>
              <a:t>次に評価実験です</a:t>
            </a:r>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25</a:t>
            </a:fld>
            <a:endParaRPr kumimoji="1" lang="ja-JP" altLang="en-US"/>
          </a:p>
        </p:txBody>
      </p:sp>
    </p:spTree>
    <p:extLst>
      <p:ext uri="{BB962C8B-B14F-4D97-AF65-F5344CB8AC3E}">
        <p14:creationId xmlns:p14="http://schemas.microsoft.com/office/powerpoint/2010/main" val="6351957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こちらがアンケートの結果になります。</a:t>
            </a:r>
            <a:endParaRPr kumimoji="1" lang="en-US" altLang="ja-JP" dirty="0" smtClean="0"/>
          </a:p>
          <a:p>
            <a:endParaRPr kumimoji="1" lang="en-US" altLang="ja-JP" dirty="0" smtClean="0"/>
          </a:p>
          <a:p>
            <a:r>
              <a:rPr kumimoji="1" lang="en-US" altLang="ja-JP" dirty="0" smtClean="0"/>
              <a:t>1</a:t>
            </a:r>
            <a:r>
              <a:rPr kumimoji="1" lang="ja-JP" altLang="en-US" dirty="0" err="1" smtClean="0"/>
              <a:t>つの</a:t>
            </a:r>
            <a:r>
              <a:rPr kumimoji="1" lang="ja-JP" altLang="en-US" dirty="0" smtClean="0"/>
              <a:t>項目はテストコードの作成は簡単でした。という項目です。これに対して</a:t>
            </a:r>
            <a:r>
              <a:rPr kumimoji="1" lang="en-US" altLang="ja-JP" dirty="0" err="1" smtClean="0"/>
              <a:t>SuiteRec</a:t>
            </a:r>
            <a:r>
              <a:rPr kumimoji="1" lang="ja-JP" altLang="en-US" dirty="0" smtClean="0"/>
              <a:t>を利用した場合、多くの被験者がポジティブな意見を回答しました。</a:t>
            </a:r>
            <a:endParaRPr kumimoji="1" lang="en-US" altLang="ja-JP" dirty="0" smtClean="0"/>
          </a:p>
          <a:p>
            <a:endParaRPr kumimoji="1" lang="en-US" altLang="ja-JP" dirty="0" smtClean="0"/>
          </a:p>
          <a:p>
            <a:r>
              <a:rPr kumimoji="1" lang="ja-JP" altLang="en-US" dirty="0" smtClean="0"/>
              <a:t>この結果、</a:t>
            </a:r>
            <a:r>
              <a:rPr kumimoji="1" lang="en-US" altLang="ja-JP" dirty="0" err="1" smtClean="0"/>
              <a:t>SuiteRec</a:t>
            </a:r>
            <a:r>
              <a:rPr kumimoji="1" lang="ja-JP" altLang="en-US" dirty="0" smtClean="0"/>
              <a:t>によって推薦されたテストコードがテスト項目を考える上でヒントとなり、テスト作成作業が容易に感じた可能性があります。</a:t>
            </a:r>
            <a:endParaRPr kumimoji="1" lang="en-US" altLang="ja-JP" dirty="0" smtClean="0"/>
          </a:p>
          <a:p>
            <a:endParaRPr kumimoji="1" lang="en-US" altLang="ja-JP" dirty="0" smtClean="0"/>
          </a:p>
          <a:p>
            <a:r>
              <a:rPr kumimoji="1" lang="ja-JP" altLang="en-US" dirty="0" smtClean="0"/>
              <a:t>また、アンケート項目</a:t>
            </a:r>
            <a:r>
              <a:rPr kumimoji="1" lang="en-US" altLang="ja-JP" dirty="0" smtClean="0"/>
              <a:t>2,3</a:t>
            </a:r>
            <a:r>
              <a:rPr kumimoji="1" lang="ja-JP" altLang="en-US" dirty="0" smtClean="0"/>
              <a:t>から</a:t>
            </a:r>
            <a:r>
              <a:rPr kumimoji="1" lang="en-US" altLang="ja-JP" dirty="0" err="1" smtClean="0"/>
              <a:t>SuiteRec</a:t>
            </a:r>
            <a:r>
              <a:rPr kumimoji="1" lang="ja-JP" altLang="en-US" dirty="0" smtClean="0"/>
              <a:t>を使用した場合、被験者は作成したテストコードのカバレッジと品質に自信が持てることが分かりました。</a:t>
            </a:r>
            <a:endParaRPr kumimoji="1" lang="en-US" altLang="ja-JP" dirty="0" smtClean="0"/>
          </a:p>
          <a:p>
            <a:endParaRPr kumimoji="1" lang="en-US" altLang="ja-JP" dirty="0" smtClean="0"/>
          </a:p>
          <a:p>
            <a:r>
              <a:rPr kumimoji="1" lang="ja-JP" altLang="en-US" dirty="0" smtClean="0"/>
              <a:t>開発者は、自分の作成したテストコードに責任を持ち、不安なくソフトウェアをユーザに提供することはソフトウェアテストの目的の</a:t>
            </a:r>
            <a:r>
              <a:rPr kumimoji="1" lang="en-US" altLang="ja-JP" dirty="0" smtClean="0"/>
              <a:t>1</a:t>
            </a:r>
            <a:r>
              <a:rPr kumimoji="1" lang="ja-JP" altLang="en-US" dirty="0" smtClean="0"/>
              <a:t>つなので、この結果は重要です。</a:t>
            </a:r>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32</a:t>
            </a:fld>
            <a:endParaRPr kumimoji="1" lang="ja-JP" altLang="en-US"/>
          </a:p>
        </p:txBody>
      </p:sp>
    </p:spTree>
    <p:extLst>
      <p:ext uri="{BB962C8B-B14F-4D97-AF65-F5344CB8AC3E}">
        <p14:creationId xmlns:p14="http://schemas.microsoft.com/office/powerpoint/2010/main" val="27379592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34</a:t>
            </a:fld>
            <a:endParaRPr kumimoji="1" lang="ja-JP" altLang="en-US"/>
          </a:p>
        </p:txBody>
      </p:sp>
    </p:spTree>
    <p:extLst>
      <p:ext uri="{BB962C8B-B14F-4D97-AF65-F5344CB8AC3E}">
        <p14:creationId xmlns:p14="http://schemas.microsoft.com/office/powerpoint/2010/main" val="243604516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35</a:t>
            </a:fld>
            <a:endParaRPr kumimoji="1" lang="ja-JP" altLang="en-US"/>
          </a:p>
        </p:txBody>
      </p:sp>
    </p:spTree>
    <p:extLst>
      <p:ext uri="{BB962C8B-B14F-4D97-AF65-F5344CB8AC3E}">
        <p14:creationId xmlns:p14="http://schemas.microsoft.com/office/powerpoint/2010/main" val="12452178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36</a:t>
            </a:fld>
            <a:endParaRPr kumimoji="1" lang="ja-JP" altLang="en-US"/>
          </a:p>
        </p:txBody>
      </p:sp>
    </p:spTree>
    <p:extLst>
      <p:ext uri="{BB962C8B-B14F-4D97-AF65-F5344CB8AC3E}">
        <p14:creationId xmlns:p14="http://schemas.microsoft.com/office/powerpoint/2010/main" val="3970211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まず、研究背景であるソフトウェアテストからです。</a:t>
            </a:r>
            <a:endParaRPr kumimoji="1" lang="en-US" altLang="ja-JP" dirty="0" smtClean="0"/>
          </a:p>
          <a:p>
            <a:endParaRPr kumimoji="1" lang="en-US" altLang="ja-JP" dirty="0" smtClean="0"/>
          </a:p>
          <a:p>
            <a:r>
              <a:rPr kumimoji="1" lang="ja-JP" altLang="en-US" dirty="0" smtClean="0"/>
              <a:t>ソフトウェアテストとは、ソフトウェア開発プロセスにおける最後の品質を確かめる工程で、ソフトウェアの不具合を検出し、それを修正することでソフトウェアの品質を向上させることを目的として行われます。</a:t>
            </a:r>
            <a:endParaRPr kumimoji="1" lang="en-US" altLang="ja-JP" dirty="0" smtClean="0"/>
          </a:p>
          <a:p>
            <a:endParaRPr kumimoji="1" lang="en-US" altLang="ja-JP" dirty="0" smtClean="0"/>
          </a:p>
          <a:p>
            <a:r>
              <a:rPr kumimoji="1" lang="ja-JP" altLang="en-US" dirty="0" smtClean="0"/>
              <a:t>このテスト工程は、テストする対象の粒度によって</a:t>
            </a:r>
            <a:r>
              <a:rPr kumimoji="1" lang="ja-JP" altLang="en-US" dirty="0" smtClean="0"/>
              <a:t>大きく</a:t>
            </a:r>
            <a:r>
              <a:rPr kumimoji="1" lang="en-US" altLang="ja-JP" dirty="0" smtClean="0"/>
              <a:t>3</a:t>
            </a:r>
            <a:r>
              <a:rPr kumimoji="1" lang="ja-JP" altLang="en-US" dirty="0" smtClean="0"/>
              <a:t>種類に分類できます。</a:t>
            </a:r>
            <a:endParaRPr kumimoji="1" lang="en-US" altLang="ja-JP" dirty="0" smtClean="0"/>
          </a:p>
          <a:p>
            <a:endParaRPr kumimoji="1" lang="en-US" altLang="ja-JP" dirty="0" smtClean="0"/>
          </a:p>
          <a:p>
            <a:r>
              <a:rPr kumimoji="1" lang="ja-JP" altLang="en-US" dirty="0" smtClean="0"/>
              <a:t>本研究では、この中でも一番粒度が小さく関数・メソッド単位でテストを行う単体テストに着目しています。</a:t>
            </a:r>
            <a:endParaRPr kumimoji="1" lang="en-US" altLang="ja-JP" dirty="0" smtClean="0"/>
          </a:p>
          <a:p>
            <a:endParaRPr kumimoji="1" lang="en-US" altLang="ja-JP" dirty="0" smtClean="0"/>
          </a:p>
          <a:p>
            <a:r>
              <a:rPr kumimoji="1" lang="ja-JP" altLang="en-US" dirty="0" smtClean="0"/>
              <a:t>で、テスト工程は非常に多くのコストがかかる工程だと言われてまして、大体ソフトウェア開発全体のコストの内、</a:t>
            </a:r>
            <a:r>
              <a:rPr kumimoji="1" lang="en-US" altLang="ja-JP" dirty="0" smtClean="0"/>
              <a:t>30%</a:t>
            </a:r>
            <a:r>
              <a:rPr kumimoji="1" lang="ja-JP" altLang="en-US" dirty="0" smtClean="0"/>
              <a:t>～</a:t>
            </a:r>
            <a:r>
              <a:rPr kumimoji="1" lang="en-US" altLang="ja-JP" dirty="0" smtClean="0"/>
              <a:t>50%</a:t>
            </a:r>
            <a:r>
              <a:rPr kumimoji="1" lang="ja-JP" altLang="en-US" dirty="0" smtClean="0"/>
              <a:t>がこのテスト工程に費やされると言われています。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a:t>
            </a:fld>
            <a:endParaRPr kumimoji="1" lang="ja-JP" altLang="en-US"/>
          </a:p>
        </p:txBody>
      </p:sp>
    </p:spTree>
    <p:extLst>
      <p:ext uri="{BB962C8B-B14F-4D97-AF65-F5344CB8AC3E}">
        <p14:creationId xmlns:p14="http://schemas.microsoft.com/office/powerpoint/2010/main" val="28901897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37</a:t>
            </a:fld>
            <a:endParaRPr kumimoji="1" lang="ja-JP" altLang="en-US"/>
          </a:p>
        </p:txBody>
      </p:sp>
    </p:spTree>
    <p:extLst>
      <p:ext uri="{BB962C8B-B14F-4D97-AF65-F5344CB8AC3E}">
        <p14:creationId xmlns:p14="http://schemas.microsoft.com/office/powerpoint/2010/main" val="18873809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38</a:t>
            </a:fld>
            <a:endParaRPr kumimoji="1" lang="ja-JP" altLang="en-US"/>
          </a:p>
        </p:txBody>
      </p:sp>
    </p:spTree>
    <p:extLst>
      <p:ext uri="{BB962C8B-B14F-4D97-AF65-F5344CB8AC3E}">
        <p14:creationId xmlns:p14="http://schemas.microsoft.com/office/powerpoint/2010/main" val="24480132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39</a:t>
            </a:fld>
            <a:endParaRPr kumimoji="1" lang="ja-JP" altLang="en-US"/>
          </a:p>
        </p:txBody>
      </p:sp>
    </p:spTree>
    <p:extLst>
      <p:ext uri="{BB962C8B-B14F-4D97-AF65-F5344CB8AC3E}">
        <p14:creationId xmlns:p14="http://schemas.microsoft.com/office/powerpoint/2010/main" val="236766459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40</a:t>
            </a:fld>
            <a:endParaRPr kumimoji="1" lang="ja-JP" altLang="en-US"/>
          </a:p>
        </p:txBody>
      </p:sp>
    </p:spTree>
    <p:extLst>
      <p:ext uri="{BB962C8B-B14F-4D97-AF65-F5344CB8AC3E}">
        <p14:creationId xmlns:p14="http://schemas.microsoft.com/office/powerpoint/2010/main" val="104885427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41</a:t>
            </a:fld>
            <a:endParaRPr kumimoji="1" lang="ja-JP" altLang="en-US"/>
          </a:p>
        </p:txBody>
      </p:sp>
    </p:spTree>
    <p:extLst>
      <p:ext uri="{BB962C8B-B14F-4D97-AF65-F5344CB8AC3E}">
        <p14:creationId xmlns:p14="http://schemas.microsoft.com/office/powerpoint/2010/main" val="2266851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そこで，この課題の解決するために，本研究では，既存の高品質のテストコードを推薦し再利用することで開発者を支援することを目的としています</a:t>
            </a:r>
            <a:endParaRPr kumimoji="1" lang="en-US" altLang="ja-JP" dirty="0" smtClean="0"/>
          </a:p>
          <a:p>
            <a:endParaRPr kumimoji="1" lang="en-US" altLang="ja-JP" dirty="0" smtClean="0"/>
          </a:p>
          <a:p>
            <a:r>
              <a:rPr kumimoji="1" lang="ja-JP" altLang="en-US" dirty="0" smtClean="0"/>
              <a:t>既存テストの再利用は，コーディング規約や</a:t>
            </a:r>
            <a:r>
              <a:rPr kumimoji="1" lang="en-US" altLang="ja-JP" dirty="0" smtClean="0"/>
              <a:t>~~</a:t>
            </a:r>
            <a:r>
              <a:rPr kumimoji="1" lang="ja-JP" altLang="en-US" dirty="0" smtClean="0"/>
              <a:t>ことや</a:t>
            </a:r>
            <a:r>
              <a:rPr kumimoji="1" lang="en-US" altLang="ja-JP" dirty="0" smtClean="0"/>
              <a:t>~~</a:t>
            </a:r>
            <a:r>
              <a:rPr kumimoji="1" lang="ja-JP" altLang="en-US" dirty="0" smtClean="0"/>
              <a:t>を使用することができます</a:t>
            </a:r>
            <a:endParaRPr kumimoji="1" lang="en-US" altLang="ja-JP" dirty="0" smtClean="0"/>
          </a:p>
          <a:p>
            <a:endParaRPr kumimoji="1" lang="en-US" altLang="ja-JP" dirty="0" smtClean="0"/>
          </a:p>
          <a:p>
            <a:r>
              <a:rPr kumimoji="1" lang="ja-JP" altLang="en-US" dirty="0" smtClean="0"/>
              <a:t>推薦手法の基本アイディアは，類似するソースコード間でのテスト再利用です</a:t>
            </a:r>
            <a:endParaRPr kumimoji="1" lang="en-US" altLang="ja-JP" dirty="0" smtClean="0"/>
          </a:p>
          <a:p>
            <a:endParaRPr kumimoji="1" lang="en-US" altLang="ja-JP" dirty="0" smtClean="0"/>
          </a:p>
          <a:p>
            <a:r>
              <a:rPr kumimoji="1" lang="ja-JP" altLang="en-US" dirty="0" smtClean="0"/>
              <a:t>この手法は，テストコードがない入力コード片</a:t>
            </a:r>
            <a:r>
              <a:rPr kumimoji="1" lang="en-US" altLang="ja-JP" dirty="0" smtClean="0"/>
              <a:t>A</a:t>
            </a:r>
            <a:r>
              <a:rPr kumimoji="1" lang="ja-JP" altLang="en-US" dirty="0" smtClean="0"/>
              <a:t>に対して類似したコード片を検出し，その類似コードに対応するテストコードを改変して，コード片</a:t>
            </a:r>
            <a:r>
              <a:rPr kumimoji="1" lang="en-US" altLang="ja-JP" dirty="0" smtClean="0"/>
              <a:t>A</a:t>
            </a:r>
            <a:r>
              <a:rPr kumimoji="1" lang="ja-JP" altLang="en-US" dirty="0" smtClean="0"/>
              <a:t>に再利用するといった手法になります．</a:t>
            </a:r>
            <a:endParaRPr kumimoji="1" lang="en-US" altLang="ja-JP" dirty="0" smtClean="0"/>
          </a:p>
          <a:p>
            <a:endParaRPr kumimoji="1" lang="en-US" altLang="ja-JP" dirty="0" smtClean="0"/>
          </a:p>
          <a:p>
            <a:r>
              <a:rPr kumimoji="1" lang="ja-JP" altLang="en-US" dirty="0" smtClean="0"/>
              <a:t>次に提案手法の概要です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42</a:t>
            </a:fld>
            <a:endParaRPr kumimoji="1" lang="ja-JP" altLang="en-US"/>
          </a:p>
        </p:txBody>
      </p:sp>
    </p:spTree>
    <p:extLst>
      <p:ext uri="{BB962C8B-B14F-4D97-AF65-F5344CB8AC3E}">
        <p14:creationId xmlns:p14="http://schemas.microsoft.com/office/powerpoint/2010/main" val="417190085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RQ4</a:t>
            </a:r>
            <a:r>
              <a:rPr kumimoji="1" lang="ja-JP" altLang="en-US" dirty="0" smtClean="0"/>
              <a:t>は、</a:t>
            </a:r>
            <a:r>
              <a:rPr kumimoji="1" lang="en-US" altLang="ja-JP" dirty="0" err="1" smtClean="0"/>
              <a:t>SuiteRec</a:t>
            </a:r>
            <a:r>
              <a:rPr kumimoji="1" lang="ja-JP" altLang="en-US" dirty="0" smtClean="0"/>
              <a:t>の利用は、開発者のテストコード作成タスクの認識にどう影響するかという質問です。</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45</a:t>
            </a:fld>
            <a:endParaRPr kumimoji="1" lang="ja-JP" altLang="en-US"/>
          </a:p>
        </p:txBody>
      </p:sp>
    </p:spTree>
    <p:extLst>
      <p:ext uri="{BB962C8B-B14F-4D97-AF65-F5344CB8AC3E}">
        <p14:creationId xmlns:p14="http://schemas.microsoft.com/office/powerpoint/2010/main" val="421127111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はじめに本研究で取り組んできた内容について簡単に紹介したいと思います</a:t>
            </a:r>
            <a:endParaRPr kumimoji="1" lang="en-US" altLang="ja-JP" dirty="0" smtClean="0"/>
          </a:p>
          <a:p>
            <a:endParaRPr kumimoji="1" lang="en-US" altLang="ja-JP" dirty="0" smtClean="0"/>
          </a:p>
          <a:p>
            <a:r>
              <a:rPr kumimoji="1" lang="ja-JP" altLang="en-US" dirty="0" smtClean="0"/>
              <a:t>まず、はじめにソフトウェア開発におけるテスト工程を支援する</a:t>
            </a:r>
            <a:r>
              <a:rPr kumimoji="1" lang="ja-JP" altLang="en-US" smtClean="0"/>
              <a:t>ために</a:t>
            </a:r>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46</a:t>
            </a:fld>
            <a:endParaRPr kumimoji="1" lang="ja-JP" altLang="en-US"/>
          </a:p>
        </p:txBody>
      </p:sp>
    </p:spTree>
    <p:extLst>
      <p:ext uri="{BB962C8B-B14F-4D97-AF65-F5344CB8AC3E}">
        <p14:creationId xmlns:p14="http://schemas.microsoft.com/office/powerpoint/2010/main" val="139562666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はじめに本研究で取り組んできた内容について簡単に紹介したいと思います</a:t>
            </a:r>
            <a:endParaRPr kumimoji="1" lang="en-US" altLang="ja-JP" dirty="0" smtClean="0"/>
          </a:p>
          <a:p>
            <a:endParaRPr kumimoji="1" lang="en-US" altLang="ja-JP" dirty="0" smtClean="0"/>
          </a:p>
          <a:p>
            <a:r>
              <a:rPr kumimoji="1" lang="ja-JP" altLang="en-US" dirty="0" smtClean="0"/>
              <a:t>まず、はじめにソフトウェア開発におけるテスト工程を支援する</a:t>
            </a:r>
            <a:r>
              <a:rPr kumimoji="1" lang="ja-JP" altLang="en-US" smtClean="0"/>
              <a:t>ために</a:t>
            </a:r>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47</a:t>
            </a:fld>
            <a:endParaRPr kumimoji="1" lang="ja-JP" altLang="en-US"/>
          </a:p>
        </p:txBody>
      </p:sp>
    </p:spTree>
    <p:extLst>
      <p:ext uri="{BB962C8B-B14F-4D97-AF65-F5344CB8AC3E}">
        <p14:creationId xmlns:p14="http://schemas.microsoft.com/office/powerpoint/2010/main" val="352697529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50</a:t>
            </a:fld>
            <a:endParaRPr kumimoji="1" lang="ja-JP" altLang="en-US"/>
          </a:p>
        </p:txBody>
      </p:sp>
    </p:spTree>
    <p:extLst>
      <p:ext uri="{BB962C8B-B14F-4D97-AF65-F5344CB8AC3E}">
        <p14:creationId xmlns:p14="http://schemas.microsoft.com/office/powerpoint/2010/main" val="6343083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まず、研究背景であるソフトウェアテストからです。</a:t>
            </a:r>
            <a:endParaRPr kumimoji="1" lang="en-US" altLang="ja-JP" dirty="0" smtClean="0"/>
          </a:p>
          <a:p>
            <a:endParaRPr kumimoji="1" lang="en-US" altLang="ja-JP" dirty="0" smtClean="0"/>
          </a:p>
          <a:p>
            <a:r>
              <a:rPr kumimoji="1" lang="ja-JP" altLang="en-US" dirty="0" smtClean="0"/>
              <a:t>ソフトウェアテストとは、ソフトウェア開発プロセスにおける最後の品質を確かめる工程で、ソフトウェアの不具合を検出し、それを修正することでソフトウェアの品質を向上させることを目的として行われます。</a:t>
            </a:r>
            <a:endParaRPr kumimoji="1" lang="en-US" altLang="ja-JP" dirty="0" smtClean="0"/>
          </a:p>
          <a:p>
            <a:endParaRPr kumimoji="1" lang="en-US" altLang="ja-JP" dirty="0" smtClean="0"/>
          </a:p>
          <a:p>
            <a:r>
              <a:rPr kumimoji="1" lang="ja-JP" altLang="en-US" dirty="0" smtClean="0"/>
              <a:t>このテスト工程は、テストする対象の粒度によって</a:t>
            </a:r>
            <a:r>
              <a:rPr kumimoji="1" lang="ja-JP" altLang="en-US" dirty="0" smtClean="0"/>
              <a:t>大きく</a:t>
            </a:r>
            <a:r>
              <a:rPr kumimoji="1" lang="en-US" altLang="ja-JP" dirty="0" smtClean="0"/>
              <a:t>3</a:t>
            </a:r>
            <a:r>
              <a:rPr kumimoji="1" lang="ja-JP" altLang="en-US" dirty="0" smtClean="0"/>
              <a:t>種類に分類できます。</a:t>
            </a:r>
            <a:endParaRPr kumimoji="1" lang="en-US" altLang="ja-JP" dirty="0" smtClean="0"/>
          </a:p>
          <a:p>
            <a:endParaRPr kumimoji="1" lang="en-US" altLang="ja-JP" dirty="0" smtClean="0"/>
          </a:p>
          <a:p>
            <a:r>
              <a:rPr kumimoji="1" lang="ja-JP" altLang="en-US" dirty="0" smtClean="0"/>
              <a:t>本研究では、この中でも一番粒度が小さく関数・メソッド単位でテストを行う単体テストに着目しています。</a:t>
            </a:r>
            <a:endParaRPr kumimoji="1" lang="en-US" altLang="ja-JP" dirty="0" smtClean="0"/>
          </a:p>
          <a:p>
            <a:endParaRPr kumimoji="1" lang="en-US" altLang="ja-JP" dirty="0" smtClean="0"/>
          </a:p>
          <a:p>
            <a:r>
              <a:rPr kumimoji="1" lang="ja-JP" altLang="en-US" dirty="0" smtClean="0"/>
              <a:t>で、テスト工程は非常に多くのコストがかかる工程だと言われてまして、大体ソフトウェア開発全体のコストの内、</a:t>
            </a:r>
            <a:r>
              <a:rPr kumimoji="1" lang="en-US" altLang="ja-JP" dirty="0" smtClean="0"/>
              <a:t>30%</a:t>
            </a:r>
            <a:r>
              <a:rPr kumimoji="1" lang="ja-JP" altLang="en-US" dirty="0" smtClean="0"/>
              <a:t>～</a:t>
            </a:r>
            <a:r>
              <a:rPr kumimoji="1" lang="en-US" altLang="ja-JP" dirty="0" smtClean="0"/>
              <a:t>50%</a:t>
            </a:r>
            <a:r>
              <a:rPr kumimoji="1" lang="ja-JP" altLang="en-US" dirty="0" smtClean="0"/>
              <a:t>がこのテスト工程に費やされると言われています。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a:t>
            </a:fld>
            <a:endParaRPr kumimoji="1" lang="ja-JP" altLang="en-US"/>
          </a:p>
        </p:txBody>
      </p:sp>
    </p:spTree>
    <p:extLst>
      <p:ext uri="{BB962C8B-B14F-4D97-AF65-F5344CB8AC3E}">
        <p14:creationId xmlns:p14="http://schemas.microsoft.com/office/powerpoint/2010/main" val="348900686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51</a:t>
            </a:fld>
            <a:endParaRPr kumimoji="1" lang="ja-JP" altLang="en-US"/>
          </a:p>
        </p:txBody>
      </p:sp>
    </p:spTree>
    <p:extLst>
      <p:ext uri="{BB962C8B-B14F-4D97-AF65-F5344CB8AC3E}">
        <p14:creationId xmlns:p14="http://schemas.microsoft.com/office/powerpoint/2010/main" val="183549677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52</a:t>
            </a:fld>
            <a:endParaRPr kumimoji="1" lang="ja-JP" altLang="en-US"/>
          </a:p>
        </p:txBody>
      </p:sp>
    </p:spTree>
    <p:extLst>
      <p:ext uri="{BB962C8B-B14F-4D97-AF65-F5344CB8AC3E}">
        <p14:creationId xmlns:p14="http://schemas.microsoft.com/office/powerpoint/2010/main" val="169951179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既存の自動生成ツールの利用は実装コスト削減のメリットがありますが，自動生成されたテストコードは，開発者の保守作業を困難にするといった課題があります．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53</a:t>
            </a:fld>
            <a:endParaRPr kumimoji="1" lang="ja-JP" altLang="en-US"/>
          </a:p>
        </p:txBody>
      </p:sp>
    </p:spTree>
    <p:extLst>
      <p:ext uri="{BB962C8B-B14F-4D97-AF65-F5344CB8AC3E}">
        <p14:creationId xmlns:p14="http://schemas.microsoft.com/office/powerpoint/2010/main" val="142497994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既存の自動生成ツールの利用は実装コスト削減のメリットがありますが，自動生成されたテストコードは，開発者の保守作業を困難にするといった課題があります．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54</a:t>
            </a:fld>
            <a:endParaRPr kumimoji="1" lang="ja-JP" altLang="en-US"/>
          </a:p>
        </p:txBody>
      </p:sp>
    </p:spTree>
    <p:extLst>
      <p:ext uri="{BB962C8B-B14F-4D97-AF65-F5344CB8AC3E}">
        <p14:creationId xmlns:p14="http://schemas.microsoft.com/office/powerpoint/2010/main" val="350869468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55</a:t>
            </a:fld>
            <a:endParaRPr kumimoji="1" lang="ja-JP" altLang="en-US"/>
          </a:p>
        </p:txBody>
      </p:sp>
    </p:spTree>
    <p:extLst>
      <p:ext uri="{BB962C8B-B14F-4D97-AF65-F5344CB8AC3E}">
        <p14:creationId xmlns:p14="http://schemas.microsoft.com/office/powerpoint/2010/main" val="167212356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既存の自動生成ツールの利用は実装コスト削減のメリットがありますが，自動生成されたテストコードは，開発者の保守作業を困難にするといった課題があります．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56</a:t>
            </a:fld>
            <a:endParaRPr kumimoji="1" lang="ja-JP" altLang="en-US"/>
          </a:p>
        </p:txBody>
      </p:sp>
    </p:spTree>
    <p:extLst>
      <p:ext uri="{BB962C8B-B14F-4D97-AF65-F5344CB8AC3E}">
        <p14:creationId xmlns:p14="http://schemas.microsoft.com/office/powerpoint/2010/main" val="134196236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既存の自動生成ツールの利用は実装コスト削減のメリットがありますが，自動生成されたテストコードは，開発者の保守作業を困難にするといった課題があります．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57</a:t>
            </a:fld>
            <a:endParaRPr kumimoji="1" lang="ja-JP" altLang="en-US"/>
          </a:p>
        </p:txBody>
      </p:sp>
    </p:spTree>
    <p:extLst>
      <p:ext uri="{BB962C8B-B14F-4D97-AF65-F5344CB8AC3E}">
        <p14:creationId xmlns:p14="http://schemas.microsoft.com/office/powerpoint/2010/main" val="172245236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既存の自動生成ツールの利用は実装コスト削減のメリットがありますが，自動生成されたテストコードは，開発者の保守作業を困難にするといった課題があります．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58</a:t>
            </a:fld>
            <a:endParaRPr kumimoji="1" lang="ja-JP" altLang="en-US"/>
          </a:p>
        </p:txBody>
      </p:sp>
    </p:spTree>
    <p:extLst>
      <p:ext uri="{BB962C8B-B14F-4D97-AF65-F5344CB8AC3E}">
        <p14:creationId xmlns:p14="http://schemas.microsoft.com/office/powerpoint/2010/main" val="32232330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既存の自動生成ツールの利用は実装コスト削減のメリットがありますが，自動生成されたテストコードは，開発者の保守作業を困難にするといった課題があります．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59</a:t>
            </a:fld>
            <a:endParaRPr kumimoji="1" lang="ja-JP" altLang="en-US"/>
          </a:p>
        </p:txBody>
      </p:sp>
    </p:spTree>
    <p:extLst>
      <p:ext uri="{BB962C8B-B14F-4D97-AF65-F5344CB8AC3E}">
        <p14:creationId xmlns:p14="http://schemas.microsoft.com/office/powerpoint/2010/main" val="211336715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60</a:t>
            </a:fld>
            <a:endParaRPr kumimoji="1" lang="ja-JP" altLang="en-US"/>
          </a:p>
        </p:txBody>
      </p:sp>
    </p:spTree>
    <p:extLst>
      <p:ext uri="{BB962C8B-B14F-4D97-AF65-F5344CB8AC3E}">
        <p14:creationId xmlns:p14="http://schemas.microsoft.com/office/powerpoint/2010/main" val="10863938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そのため、テスト工程を支援するために、現在までにこのように様々なテストコード自動生成ツールが提案されてきました。</a:t>
            </a:r>
            <a:endParaRPr kumimoji="1" lang="en-US" altLang="ja-JP" dirty="0" smtClean="0"/>
          </a:p>
          <a:p>
            <a:endParaRPr kumimoji="1" lang="en-US" altLang="ja-JP" dirty="0" smtClean="0"/>
          </a:p>
          <a:p>
            <a:r>
              <a:rPr kumimoji="1" lang="ja-JP" altLang="en-US" dirty="0" smtClean="0"/>
              <a:t>この中でも、</a:t>
            </a:r>
            <a:r>
              <a:rPr kumimoji="1" lang="en-US" altLang="ja-JP" dirty="0" err="1" smtClean="0"/>
              <a:t>EvoSuite</a:t>
            </a:r>
            <a:r>
              <a:rPr kumimoji="1" lang="ja-JP" altLang="en-US" dirty="0" smtClean="0"/>
              <a:t>は記号実行と探索ベース</a:t>
            </a:r>
            <a:r>
              <a:rPr kumimoji="1" lang="ja-JP" altLang="en-US" dirty="0" smtClean="0"/>
              <a:t>の手法を実装</a:t>
            </a:r>
            <a:r>
              <a:rPr kumimoji="1" lang="ja-JP" altLang="en-US" dirty="0" smtClean="0"/>
              <a:t>したツールであり、単体テスト自動生成における最先端のツールとなっています</a:t>
            </a:r>
            <a:endParaRPr kumimoji="1" lang="en-US" altLang="ja-JP" dirty="0" smtClean="0"/>
          </a:p>
          <a:p>
            <a:endParaRPr kumimoji="1" lang="en-US" altLang="ja-JP" dirty="0" smtClean="0"/>
          </a:p>
          <a:p>
            <a:r>
              <a:rPr kumimoji="1" lang="ja-JP" altLang="en-US" dirty="0" smtClean="0"/>
              <a:t>これらの既存の自動生成ツールを利用することで、開発者のテスト作成コストを削減し、短期間でテストコードを作成することができます。</a:t>
            </a:r>
            <a:endParaRPr kumimoji="1" lang="en-US" altLang="ja-JP" dirty="0" smtClean="0"/>
          </a:p>
          <a:p>
            <a:endParaRPr kumimoji="1" lang="en-US" altLang="ja-JP" dirty="0" smtClean="0"/>
          </a:p>
          <a:p>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a:t>
            </a:fld>
            <a:endParaRPr kumimoji="1" lang="ja-JP" altLang="en-US"/>
          </a:p>
        </p:txBody>
      </p:sp>
    </p:spTree>
    <p:extLst>
      <p:ext uri="{BB962C8B-B14F-4D97-AF65-F5344CB8AC3E}">
        <p14:creationId xmlns:p14="http://schemas.microsoft.com/office/powerpoint/2010/main" val="113445606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それで、本研究ではテストコードの品質を定量的に図るためにテストスメルというものに着目しました．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テストスメルというのはテストコードの良くない実装を表す指標のことです．要は、テストコードの設計のアンチパターンですね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プロダクションコードの設計だけでなく、テストコードを適切に設計することの重要性は、元々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61</a:t>
            </a:fld>
            <a:endParaRPr kumimoji="1" lang="ja-JP" altLang="en-US"/>
          </a:p>
        </p:txBody>
      </p:sp>
    </p:spTree>
    <p:extLst>
      <p:ext uri="{BB962C8B-B14F-4D97-AF65-F5344CB8AC3E}">
        <p14:creationId xmlns:p14="http://schemas.microsoft.com/office/powerpoint/2010/main" val="29729456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既存の自動生成ツールの利用は実装コスト削減のメリットがありますが，自動生成されたテストコードは，開発者の保守作業を困難にするといった課題があります．</a:t>
            </a:r>
          </a:p>
          <a:p>
            <a:endParaRPr kumimoji="1" lang="ja-JP" altLang="en-US" dirty="0" smtClean="0"/>
          </a:p>
          <a:p>
            <a:r>
              <a:rPr kumimoji="1" lang="ja-JP" altLang="en-US" dirty="0" smtClean="0"/>
              <a:t>この主な原因として</a:t>
            </a:r>
            <a:r>
              <a:rPr kumimoji="1" lang="ja-JP" altLang="en-US" dirty="0" smtClean="0"/>
              <a:t>，</a:t>
            </a:r>
            <a:endParaRPr kumimoji="1" lang="en-US" altLang="ja-JP" dirty="0" smtClean="0"/>
          </a:p>
          <a:p>
            <a:endParaRPr kumimoji="1" lang="en-US" altLang="ja-JP" dirty="0" smtClean="0"/>
          </a:p>
          <a:p>
            <a:r>
              <a:rPr kumimoji="1" lang="ja-JP" altLang="en-US" dirty="0" smtClean="0"/>
              <a:t>自動生成されたテストコードは、テスト対象コードの作成経緯や意図に基づいて生成されていないので開発者にとって理解しにくいということや</a:t>
            </a:r>
            <a:endParaRPr kumimoji="1" lang="en-US" altLang="ja-JP" dirty="0" smtClean="0"/>
          </a:p>
          <a:p>
            <a:endParaRPr kumimoji="1" lang="en-US" altLang="ja-JP" dirty="0" smtClean="0"/>
          </a:p>
          <a:p>
            <a:r>
              <a:rPr kumimoji="1" lang="ja-JP" altLang="en-US" dirty="0" smtClean="0"/>
              <a:t>開発者は自動生成されたテストコードを信用していない</a:t>
            </a:r>
            <a:endParaRPr kumimoji="1" lang="en-US" altLang="ja-JP" dirty="0" smtClean="0"/>
          </a:p>
          <a:p>
            <a:endParaRPr kumimoji="1" lang="en-US" altLang="ja-JP" dirty="0" smtClean="0"/>
          </a:p>
          <a:p>
            <a:r>
              <a:rPr kumimoji="1" lang="ja-JP" altLang="en-US" dirty="0" smtClean="0"/>
              <a:t>と</a:t>
            </a:r>
            <a:r>
              <a:rPr kumimoji="1" lang="ja-JP" altLang="en-US" dirty="0" smtClean="0"/>
              <a:t>いうことが挙げられます</a:t>
            </a:r>
            <a:r>
              <a:rPr kumimoji="1" lang="ja-JP" altLang="en-US" dirty="0" smtClean="0"/>
              <a:t>．</a:t>
            </a:r>
            <a:endParaRPr kumimoji="1" lang="en-US" altLang="ja-JP" dirty="0" smtClean="0"/>
          </a:p>
          <a:p>
            <a:endParaRPr kumimoji="1" lang="en-US" altLang="ja-JP" dirty="0" smtClean="0"/>
          </a:p>
          <a:p>
            <a:r>
              <a:rPr kumimoji="1" lang="ja-JP" altLang="en-US" dirty="0" smtClean="0"/>
              <a:t>一般に，</a:t>
            </a:r>
            <a:r>
              <a:rPr kumimoji="1" lang="ja-JP" altLang="en-US" b="1" dirty="0" smtClean="0"/>
              <a:t>テストコードのメンテナンスにかかる継続的なコストは，テストコードの作成コストをはるかに上回るため，はじめから保守性に優れた</a:t>
            </a:r>
            <a:r>
              <a:rPr kumimoji="1" lang="ja-JP" altLang="en-US" b="1" dirty="0" smtClean="0"/>
              <a:t>テストコードの作成を支援する必要</a:t>
            </a:r>
            <a:r>
              <a:rPr kumimoji="1" lang="ja-JP" altLang="en-US" b="1" dirty="0" smtClean="0"/>
              <a:t>があります</a:t>
            </a:r>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6</a:t>
            </a:fld>
            <a:endParaRPr kumimoji="1" lang="ja-JP" altLang="en-US"/>
          </a:p>
        </p:txBody>
      </p:sp>
    </p:spTree>
    <p:extLst>
      <p:ext uri="{BB962C8B-B14F-4D97-AF65-F5344CB8AC3E}">
        <p14:creationId xmlns:p14="http://schemas.microsoft.com/office/powerpoint/2010/main" val="5245801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そこで，本研究では，オープンソースソフトウェアに存在する既存の品質の高いテストコードを推薦するツール</a:t>
            </a:r>
            <a:r>
              <a:rPr kumimoji="1" lang="en-US" altLang="ja-JP" dirty="0" err="1" smtClean="0"/>
              <a:t>SuiteRec</a:t>
            </a:r>
            <a:r>
              <a:rPr kumimoji="1" lang="ja-JP" altLang="en-US" dirty="0" err="1" smtClean="0"/>
              <a:t>を紹</a:t>
            </a:r>
            <a:r>
              <a:rPr kumimoji="1" lang="ja-JP" altLang="en-US" dirty="0" smtClean="0"/>
              <a:t>介します。</a:t>
            </a:r>
            <a:endParaRPr kumimoji="1" lang="en-US" altLang="ja-JP" dirty="0" smtClean="0"/>
          </a:p>
          <a:p>
            <a:endParaRPr kumimoji="1" lang="en-US" altLang="ja-JP" dirty="0" smtClean="0"/>
          </a:p>
          <a:p>
            <a:r>
              <a:rPr kumimoji="1" lang="ja-JP" altLang="en-US" dirty="0" smtClean="0"/>
              <a:t>既存テスト</a:t>
            </a:r>
            <a:r>
              <a:rPr kumimoji="1" lang="ja-JP" altLang="en-US" dirty="0" smtClean="0"/>
              <a:t>の利用</a:t>
            </a:r>
            <a:r>
              <a:rPr kumimoji="1" lang="ja-JP" altLang="en-US" dirty="0" smtClean="0"/>
              <a:t>は，コーディング規約や</a:t>
            </a:r>
            <a:r>
              <a:rPr kumimoji="1" lang="en-US" altLang="ja-JP" dirty="0" smtClean="0"/>
              <a:t>~~</a:t>
            </a:r>
            <a:r>
              <a:rPr kumimoji="1" lang="ja-JP" altLang="en-US" dirty="0" smtClean="0"/>
              <a:t>ことや</a:t>
            </a:r>
            <a:r>
              <a:rPr kumimoji="1" lang="en-US" altLang="ja-JP" dirty="0" smtClean="0"/>
              <a:t>~~</a:t>
            </a:r>
            <a:r>
              <a:rPr kumimoji="1" lang="ja-JP" altLang="en-US" dirty="0" smtClean="0"/>
              <a:t>を使用することができます</a:t>
            </a:r>
            <a:endParaRPr kumimoji="1" lang="en-US" altLang="ja-JP" dirty="0" smtClean="0"/>
          </a:p>
          <a:p>
            <a:endParaRPr kumimoji="1" lang="en-US" altLang="ja-JP" dirty="0" smtClean="0"/>
          </a:p>
          <a:p>
            <a:r>
              <a:rPr kumimoji="1" lang="ja-JP" altLang="en-US" dirty="0" smtClean="0"/>
              <a:t>推薦手法</a:t>
            </a:r>
            <a:r>
              <a:rPr kumimoji="1" lang="ja-JP" altLang="en-US" dirty="0" smtClean="0"/>
              <a:t>のアイディア</a:t>
            </a:r>
            <a:r>
              <a:rPr kumimoji="1" lang="ja-JP" altLang="en-US" dirty="0" smtClean="0"/>
              <a:t>は，類似するソースコード間でのテスト再利用です</a:t>
            </a:r>
            <a:endParaRPr kumimoji="1" lang="en-US" altLang="ja-JP" dirty="0" smtClean="0"/>
          </a:p>
          <a:p>
            <a:endParaRPr kumimoji="1" lang="en-US" altLang="ja-JP" dirty="0" smtClean="0"/>
          </a:p>
          <a:p>
            <a:r>
              <a:rPr kumimoji="1" lang="ja-JP" altLang="en-US" dirty="0" smtClean="0"/>
              <a:t>この手法は，テストコードがない入力コード片</a:t>
            </a:r>
            <a:r>
              <a:rPr kumimoji="1" lang="en-US" altLang="ja-JP" dirty="0" smtClean="0"/>
              <a:t>A</a:t>
            </a:r>
            <a:r>
              <a:rPr kumimoji="1" lang="ja-JP" altLang="en-US" dirty="0" smtClean="0"/>
              <a:t>に対して類似したコード片を検出し，その類似コードに対応するテストコードを改変して，コード片</a:t>
            </a:r>
            <a:r>
              <a:rPr kumimoji="1" lang="en-US" altLang="ja-JP" dirty="0" smtClean="0"/>
              <a:t>A</a:t>
            </a:r>
            <a:r>
              <a:rPr kumimoji="1" lang="ja-JP" altLang="en-US" dirty="0" smtClean="0"/>
              <a:t>に再利用するといった手法になります．</a:t>
            </a:r>
            <a:endParaRPr kumimoji="1" lang="en-US" altLang="ja-JP" dirty="0" smtClean="0"/>
          </a:p>
          <a:p>
            <a:endParaRPr kumimoji="1" lang="en-US" altLang="ja-JP" dirty="0" smtClean="0"/>
          </a:p>
          <a:p>
            <a:r>
              <a:rPr kumimoji="1" lang="ja-JP" altLang="en-US" dirty="0" smtClean="0"/>
              <a:t>次</a:t>
            </a:r>
            <a:r>
              <a:rPr kumimoji="1" lang="ja-JP" altLang="en-US" dirty="0" smtClean="0"/>
              <a:t>に</a:t>
            </a:r>
            <a:r>
              <a:rPr kumimoji="1" lang="en-US" altLang="ja-JP" dirty="0" err="1" smtClean="0"/>
              <a:t>SuiteRec</a:t>
            </a:r>
            <a:r>
              <a:rPr kumimoji="1" lang="ja-JP" altLang="en-US" dirty="0" smtClean="0"/>
              <a:t>の</a:t>
            </a:r>
            <a:r>
              <a:rPr kumimoji="1" lang="ja-JP" altLang="en-US" dirty="0" smtClean="0"/>
              <a:t>概要です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7</a:t>
            </a:fld>
            <a:endParaRPr kumimoji="1" lang="ja-JP" altLang="en-US"/>
          </a:p>
        </p:txBody>
      </p:sp>
    </p:spTree>
    <p:extLst>
      <p:ext uri="{BB962C8B-B14F-4D97-AF65-F5344CB8AC3E}">
        <p14:creationId xmlns:p14="http://schemas.microsoft.com/office/powerpoint/2010/main" val="38808487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こちら</a:t>
            </a:r>
            <a:r>
              <a:rPr kumimoji="1" lang="ja-JP" altLang="en-US" dirty="0" smtClean="0"/>
              <a:t>が</a:t>
            </a:r>
            <a:r>
              <a:rPr kumimoji="1" lang="en-US" altLang="ja-JP" dirty="0" err="1" smtClean="0"/>
              <a:t>SuiteRec</a:t>
            </a:r>
            <a:r>
              <a:rPr kumimoji="1" lang="ja-JP" altLang="en-US" dirty="0" smtClean="0"/>
              <a:t>の</a:t>
            </a:r>
            <a:r>
              <a:rPr kumimoji="1" lang="ja-JP" altLang="en-US" dirty="0" smtClean="0"/>
              <a:t>概要になります</a:t>
            </a:r>
            <a:endParaRPr kumimoji="1" lang="en-US" altLang="ja-JP" dirty="0" smtClean="0"/>
          </a:p>
          <a:p>
            <a:endParaRPr kumimoji="1" lang="en-US" altLang="ja-JP" dirty="0" smtClean="0"/>
          </a:p>
          <a:p>
            <a:r>
              <a:rPr kumimoji="1" lang="en-US" altLang="ja-JP" dirty="0" err="1" smtClean="0"/>
              <a:t>SuiteRec</a:t>
            </a:r>
            <a:r>
              <a:rPr kumimoji="1" lang="ja-JP" altLang="en-US" dirty="0" smtClean="0"/>
              <a:t>の推薦手法</a:t>
            </a:r>
            <a:r>
              <a:rPr kumimoji="1" lang="ja-JP" altLang="en-US" dirty="0" smtClean="0"/>
              <a:t>は大きく</a:t>
            </a:r>
            <a:r>
              <a:rPr kumimoji="1" lang="en-US" altLang="ja-JP" dirty="0" smtClean="0"/>
              <a:t>4</a:t>
            </a:r>
            <a:r>
              <a:rPr kumimoji="1" lang="ja-JP" altLang="en-US" dirty="0" err="1" smtClean="0"/>
              <a:t>つの</a:t>
            </a:r>
            <a:r>
              <a:rPr kumimoji="1" lang="en-US" altLang="ja-JP" dirty="0" smtClean="0"/>
              <a:t>step</a:t>
            </a:r>
            <a:r>
              <a:rPr kumimoji="1" lang="ja-JP" altLang="en-US" dirty="0" err="1" smtClean="0"/>
              <a:t>で構</a:t>
            </a:r>
            <a:r>
              <a:rPr kumimoji="1" lang="ja-JP" altLang="en-US" dirty="0" smtClean="0"/>
              <a:t>成されています</a:t>
            </a:r>
            <a:endParaRPr kumimoji="1" lang="en-US" altLang="ja-JP" dirty="0" smtClean="0"/>
          </a:p>
          <a:p>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まず、</a:t>
            </a:r>
            <a:r>
              <a:rPr kumimoji="1" lang="en-US" altLang="ja-JP" dirty="0" smtClean="0"/>
              <a:t>Step1</a:t>
            </a:r>
            <a:r>
              <a:rPr kumimoji="1" lang="ja-JP" altLang="en-US" dirty="0" smtClean="0"/>
              <a:t>では、開発者からの入力コードに対して類似コードを検出します。</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類似コードの検出には、既存ツールを用いて</a:t>
            </a:r>
            <a:r>
              <a:rPr kumimoji="1" lang="en-US" altLang="ja-JP" b="1" dirty="0" smtClean="0"/>
              <a:t>OSS</a:t>
            </a:r>
            <a:r>
              <a:rPr kumimoji="1" lang="ja-JP" altLang="en-US" b="1" dirty="0" smtClean="0"/>
              <a:t>プロジェクトのプロダクションコードが格納されているソースコードデータベース内</a:t>
            </a:r>
            <a:r>
              <a:rPr kumimoji="1" lang="ja-JP" altLang="en-US" dirty="0" smtClean="0"/>
              <a:t>から類似コードを検出します</a:t>
            </a:r>
            <a:endParaRPr kumimoji="1" lang="en-US" altLang="ja-JP" dirty="0" smtClean="0"/>
          </a:p>
          <a:p>
            <a:endParaRPr kumimoji="1" lang="en-US" altLang="ja-JP" dirty="0" smtClean="0"/>
          </a:p>
          <a:p>
            <a:r>
              <a:rPr kumimoji="1" lang="ja-JP" altLang="en-US" dirty="0" smtClean="0"/>
              <a:t>次に</a:t>
            </a:r>
            <a:r>
              <a:rPr kumimoji="1" lang="en-US" altLang="ja-JP" dirty="0" smtClean="0"/>
              <a:t>step2</a:t>
            </a:r>
            <a:r>
              <a:rPr kumimoji="1" lang="ja-JP" altLang="en-US" dirty="0" smtClean="0"/>
              <a:t>は</a:t>
            </a:r>
            <a:r>
              <a:rPr kumimoji="1" lang="ja-JP" altLang="en-US" dirty="0" smtClean="0"/>
              <a:t>，テストコードの検索です。</a:t>
            </a:r>
            <a:endParaRPr kumimoji="1" lang="en-US" altLang="ja-JP" dirty="0" smtClean="0"/>
          </a:p>
          <a:p>
            <a:endParaRPr kumimoji="1" lang="en-US" altLang="ja-JP" dirty="0" smtClean="0"/>
          </a:p>
          <a:p>
            <a:r>
              <a:rPr kumimoji="1" lang="en-US" altLang="ja-JP" dirty="0" smtClean="0"/>
              <a:t>Step1</a:t>
            </a:r>
            <a:r>
              <a:rPr kumimoji="1" lang="ja-JP" altLang="en-US" dirty="0" err="1" smtClean="0"/>
              <a:t>で検</a:t>
            </a:r>
            <a:r>
              <a:rPr kumimoji="1" lang="ja-JP" altLang="en-US" dirty="0" smtClean="0"/>
              <a:t>出</a:t>
            </a:r>
            <a:r>
              <a:rPr kumimoji="1" lang="ja-JP" altLang="en-US" dirty="0" smtClean="0"/>
              <a:t>された類似コード片に対応するテストコードをテストコードデータベース内から検索します。ここには、ソースコードデータベースのプロダクションコードに対応するテストコードが格納されて</a:t>
            </a:r>
            <a:r>
              <a:rPr kumimoji="1" lang="ja-JP" altLang="en-US" dirty="0" smtClean="0"/>
              <a:t>います。</a:t>
            </a:r>
            <a:endParaRPr kumimoji="1" lang="en-US" altLang="ja-JP" dirty="0" smtClean="0"/>
          </a:p>
          <a:p>
            <a:endParaRPr kumimoji="1" lang="en-US" altLang="ja-JP" dirty="0" smtClean="0"/>
          </a:p>
          <a:p>
            <a:r>
              <a:rPr kumimoji="1" lang="ja-JP" altLang="en-US" dirty="0" smtClean="0"/>
              <a:t>で、</a:t>
            </a:r>
            <a:r>
              <a:rPr kumimoji="1" lang="en-US" altLang="ja-JP" dirty="0" smtClean="0"/>
              <a:t>Step2</a:t>
            </a:r>
            <a:r>
              <a:rPr kumimoji="1" lang="ja-JP" altLang="en-US" dirty="0" smtClean="0"/>
              <a:t>で検索できたテストコードは、すべてが品質が高いとは限らないので、</a:t>
            </a:r>
            <a:r>
              <a:rPr kumimoji="1" lang="en-US" altLang="ja-JP" dirty="0" smtClean="0"/>
              <a:t>Step3</a:t>
            </a:r>
            <a:r>
              <a:rPr kumimoji="1" lang="ja-JP" altLang="en-US" dirty="0" smtClean="0"/>
              <a:t>ではテストコードの良くない実装を表す指標であるテストスメルを検出します</a:t>
            </a:r>
            <a:endParaRPr kumimoji="1" lang="en-US" altLang="ja-JP" dirty="0" smtClean="0"/>
          </a:p>
          <a:p>
            <a:endParaRPr kumimoji="1" lang="en-US" altLang="ja-JP" dirty="0" smtClean="0"/>
          </a:p>
          <a:p>
            <a:r>
              <a:rPr kumimoji="1" lang="ja-JP" altLang="en-US" dirty="0" smtClean="0"/>
              <a:t>最後に</a:t>
            </a:r>
            <a:r>
              <a:rPr kumimoji="1" lang="en-US" altLang="ja-JP" dirty="0" smtClean="0"/>
              <a:t>Step4</a:t>
            </a:r>
            <a:r>
              <a:rPr kumimoji="1" lang="ja-JP" altLang="en-US" dirty="0" smtClean="0"/>
              <a:t>では，</a:t>
            </a:r>
            <a:r>
              <a:rPr kumimoji="1" lang="en-US" altLang="ja-JP" dirty="0" smtClean="0"/>
              <a:t>step1</a:t>
            </a:r>
            <a:r>
              <a:rPr kumimoji="1" lang="ja-JP" altLang="en-US" dirty="0" smtClean="0"/>
              <a:t>の類似度と</a:t>
            </a:r>
            <a:r>
              <a:rPr kumimoji="1" lang="en-US" altLang="ja-JP" dirty="0" smtClean="0"/>
              <a:t>step3</a:t>
            </a:r>
            <a:r>
              <a:rPr kumimoji="1" lang="ja-JP" altLang="en-US" dirty="0" err="1" smtClean="0"/>
              <a:t>で検</a:t>
            </a:r>
            <a:r>
              <a:rPr kumimoji="1" lang="ja-JP" altLang="en-US" dirty="0" smtClean="0"/>
              <a:t>出されたテストスメル数を基に</a:t>
            </a:r>
            <a:r>
              <a:rPr kumimoji="1" lang="ja-JP" altLang="en-US" b="1" dirty="0" smtClean="0"/>
              <a:t>推薦される</a:t>
            </a:r>
            <a:r>
              <a:rPr kumimoji="1" lang="ja-JP" altLang="en-US" b="1" dirty="0" smtClean="0"/>
              <a:t>テストコードを</a:t>
            </a:r>
            <a:r>
              <a:rPr kumimoji="1" lang="ja-JP" altLang="en-US" b="1" dirty="0" smtClean="0"/>
              <a:t>ランキングして開発者に提示します</a:t>
            </a:r>
            <a:endParaRPr kumimoji="1" lang="en-US" altLang="ja-JP" b="1" dirty="0" smtClean="0"/>
          </a:p>
          <a:p>
            <a:endParaRPr kumimoji="1" lang="en-US" altLang="ja-JP" dirty="0" smtClean="0"/>
          </a:p>
          <a:p>
            <a:r>
              <a:rPr kumimoji="1" lang="ja-JP" altLang="en-US" dirty="0" smtClean="0"/>
              <a:t>次にステップについて詳しく説明していきます。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8</a:t>
            </a:fld>
            <a:endParaRPr kumimoji="1" lang="ja-JP" altLang="en-US"/>
          </a:p>
        </p:txBody>
      </p:sp>
    </p:spTree>
    <p:extLst>
      <p:ext uri="{BB962C8B-B14F-4D97-AF65-F5344CB8AC3E}">
        <p14:creationId xmlns:p14="http://schemas.microsoft.com/office/powerpoint/2010/main" val="23411132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Step1</a:t>
            </a:r>
            <a:r>
              <a:rPr kumimoji="1" lang="ja-JP" altLang="en-US" dirty="0" smtClean="0"/>
              <a:t>では、入力コード片に対する類似コード片を検出します。</a:t>
            </a:r>
            <a:endParaRPr kumimoji="1" lang="en-US" altLang="ja-JP" dirty="0" smtClean="0"/>
          </a:p>
          <a:p>
            <a:endParaRPr kumimoji="1" lang="en-US" altLang="ja-JP" dirty="0" smtClean="0"/>
          </a:p>
          <a:p>
            <a:r>
              <a:rPr kumimoji="1" lang="ja-JP" altLang="en-US" dirty="0" smtClean="0"/>
              <a:t>本研究では、類似コード検出ツールとして</a:t>
            </a:r>
            <a:r>
              <a:rPr kumimoji="1" lang="en-US" altLang="ja-JP" dirty="0" smtClean="0"/>
              <a:t>NiCad</a:t>
            </a:r>
            <a:r>
              <a:rPr kumimoji="1" lang="ja-JP" altLang="en-US" dirty="0" smtClean="0"/>
              <a:t>というツールを用いています。</a:t>
            </a:r>
            <a:endParaRPr kumimoji="1" lang="en-US" altLang="ja-JP" dirty="0" smtClean="0"/>
          </a:p>
          <a:p>
            <a:endParaRPr kumimoji="1" lang="en-US" altLang="ja-JP" dirty="0" smtClean="0"/>
          </a:p>
          <a:p>
            <a:r>
              <a:rPr kumimoji="1" lang="en-US" altLang="ja-JP" dirty="0" smtClean="0"/>
              <a:t>NiCad</a:t>
            </a:r>
            <a:r>
              <a:rPr kumimoji="1" lang="ja-JP" altLang="en-US" dirty="0" smtClean="0"/>
              <a:t>は、検索対象のソースコードのレイアウトを統一的に変更させ、行単位でソースコードを比較することで類似コード片を検出するツールであり、このような手法を取ることで、</a:t>
            </a:r>
            <a:endParaRPr kumimoji="1" lang="en-US" altLang="ja-JP" dirty="0" smtClean="0"/>
          </a:p>
          <a:p>
            <a:endParaRPr kumimoji="1" lang="en-US" altLang="ja-JP" dirty="0" smtClean="0"/>
          </a:p>
          <a:p>
            <a:r>
              <a:rPr kumimoji="1" lang="ja-JP" altLang="en-US" dirty="0" smtClean="0"/>
              <a:t>高精度・高再現率で類似コード片を検出することができます。</a:t>
            </a:r>
            <a:endParaRPr kumimoji="1" lang="en-US" altLang="ja-JP" dirty="0" smtClean="0"/>
          </a:p>
          <a:p>
            <a:endParaRPr kumimoji="1" lang="en-US" altLang="ja-JP" dirty="0" smtClean="0"/>
          </a:p>
          <a:p>
            <a:r>
              <a:rPr kumimoji="1" lang="ja-JP" altLang="en-US" dirty="0" smtClean="0"/>
              <a:t>本研究では、テストコードの再利用を考える上で</a:t>
            </a:r>
            <a:r>
              <a:rPr kumimoji="1" lang="ja-JP" altLang="en-US" dirty="0" smtClean="0"/>
              <a:t>、より構文的</a:t>
            </a:r>
            <a:r>
              <a:rPr kumimoji="1" lang="ja-JP" altLang="en-US" dirty="0" smtClean="0"/>
              <a:t>に類似した関数単位のコード片を検出したいので</a:t>
            </a:r>
            <a:r>
              <a:rPr kumimoji="1" lang="en-US" altLang="ja-JP" dirty="0" smtClean="0"/>
              <a:t>NiCad</a:t>
            </a:r>
            <a:r>
              <a:rPr kumimoji="1" lang="ja-JP" altLang="en-US" dirty="0" smtClean="0"/>
              <a:t>を採用しました。</a:t>
            </a:r>
            <a:endParaRPr kumimoji="1" lang="en-US" altLang="ja-JP" dirty="0" smtClean="0"/>
          </a:p>
          <a:p>
            <a:endParaRPr kumimoji="1" lang="en-US" altLang="ja-JP" dirty="0" smtClean="0"/>
          </a:p>
          <a:p>
            <a:r>
              <a:rPr kumimoji="1" lang="ja-JP" altLang="en-US" dirty="0" smtClean="0"/>
              <a:t>で、</a:t>
            </a:r>
            <a:r>
              <a:rPr kumimoji="1" lang="en-US" altLang="ja-JP" dirty="0" err="1" smtClean="0"/>
              <a:t>SuiteRec</a:t>
            </a:r>
            <a:r>
              <a:rPr kumimoji="1" lang="ja-JP" altLang="en-US" dirty="0" smtClean="0"/>
              <a:t>に例えばこのようなサンプルコードを入力すると、このような類似コード片を検出することができます。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9</a:t>
            </a:fld>
            <a:endParaRPr kumimoji="1" lang="ja-JP" altLang="en-US"/>
          </a:p>
        </p:txBody>
      </p:sp>
    </p:spTree>
    <p:extLst>
      <p:ext uri="{BB962C8B-B14F-4D97-AF65-F5344CB8AC3E}">
        <p14:creationId xmlns:p14="http://schemas.microsoft.com/office/powerpoint/2010/main" val="18893891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atin typeface="メイリオ" panose="020B0604030504040204" pitchFamily="50" charset="-128"/>
                <a:ea typeface="メイリオ" panose="020B0604030504040204" pitchFamily="50" charset="-128"/>
              </a:defRPr>
            </a:lvl1pPr>
          </a:lstStyle>
          <a:p>
            <a:r>
              <a:rPr kumimoji="1" lang="ja-JP" altLang="en-US" dirty="0" smtClean="0"/>
              <a:t>マスター タイトルの書式設定</a:t>
            </a:r>
            <a:endParaRPr kumimoji="1" lang="ja-JP" altLang="en-US" dirty="0"/>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atin typeface="メイリオ" panose="020B0604030504040204" pitchFamily="50" charset="-128"/>
                <a:ea typeface="メイリオ" panose="020B0604030504040204" pitchFamily="50"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dirty="0" smtClean="0"/>
              <a:t>マスター サブタイトルの書式設定</a:t>
            </a:r>
            <a:endParaRPr kumimoji="1" lang="ja-JP" altLang="en-US" dirty="0"/>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2020/2/2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a:xfrm>
            <a:off x="9202881" y="6356350"/>
            <a:ext cx="2743200" cy="365125"/>
          </a:xfrm>
        </p:spPr>
        <p:txBody>
          <a:bodyPr/>
          <a:lstStyle>
            <a:lvl1pPr>
              <a:defRPr sz="2000" b="1"/>
            </a:lvl1pPr>
          </a:lstStyle>
          <a:p>
            <a:fld id="{45A506BF-A227-4F36-9425-718548026E58}" type="slidenum">
              <a:rPr lang="ja-JP" altLang="en-US" smtClean="0"/>
              <a:pPr/>
              <a:t>‹#›</a:t>
            </a:fld>
            <a:endParaRPr lang="ja-JP" altLang="en-US" dirty="0"/>
          </a:p>
        </p:txBody>
      </p:sp>
      <p:sp>
        <p:nvSpPr>
          <p:cNvPr id="7" name="長方形 103">
            <a:extLst>
              <a:ext uri="{C183D7F6-B498-43B3-948B-1728B52AA6E4}">
                <adec:decorative xmlns="" xmlns:adec="http://schemas.microsoft.com/office/drawing/2017/decorative" val="1"/>
              </a:ext>
            </a:extLst>
          </p:cNvPr>
          <p:cNvSpPr/>
          <p:nvPr userDrawn="1"/>
        </p:nvSpPr>
        <p:spPr>
          <a:xfrm>
            <a:off x="972458" y="3510675"/>
            <a:ext cx="10204941" cy="168696"/>
          </a:xfrm>
          <a:custGeom>
            <a:avLst/>
            <a:gdLst>
              <a:gd name="connsiteX0" fmla="*/ 0 w 11112500"/>
              <a:gd name="connsiteY0" fmla="*/ 0 h 91363"/>
              <a:gd name="connsiteX1" fmla="*/ 11112500 w 11112500"/>
              <a:gd name="connsiteY1" fmla="*/ 0 h 91363"/>
              <a:gd name="connsiteX2" fmla="*/ 11112500 w 11112500"/>
              <a:gd name="connsiteY2" fmla="*/ 91363 h 91363"/>
              <a:gd name="connsiteX3" fmla="*/ 0 w 11112500"/>
              <a:gd name="connsiteY3" fmla="*/ 91363 h 91363"/>
              <a:gd name="connsiteX4" fmla="*/ 0 w 11112500"/>
              <a:gd name="connsiteY4" fmla="*/ 0 h 91363"/>
              <a:gd name="connsiteX0" fmla="*/ 0 w 11144250"/>
              <a:gd name="connsiteY0" fmla="*/ 0 h 91363"/>
              <a:gd name="connsiteX1" fmla="*/ 11112500 w 11144250"/>
              <a:gd name="connsiteY1" fmla="*/ 0 h 91363"/>
              <a:gd name="connsiteX2" fmla="*/ 11144250 w 11144250"/>
              <a:gd name="connsiteY2" fmla="*/ 21513 h 91363"/>
              <a:gd name="connsiteX3" fmla="*/ 0 w 11144250"/>
              <a:gd name="connsiteY3" fmla="*/ 91363 h 91363"/>
              <a:gd name="connsiteX4" fmla="*/ 0 w 11144250"/>
              <a:gd name="connsiteY4" fmla="*/ 0 h 91363"/>
              <a:gd name="connsiteX0" fmla="*/ 0 w 11144250"/>
              <a:gd name="connsiteY0" fmla="*/ 0 h 91363"/>
              <a:gd name="connsiteX1" fmla="*/ 11136792 w 11144250"/>
              <a:gd name="connsiteY1" fmla="*/ 0 h 91363"/>
              <a:gd name="connsiteX2" fmla="*/ 11144250 w 11144250"/>
              <a:gd name="connsiteY2" fmla="*/ 21513 h 91363"/>
              <a:gd name="connsiteX3" fmla="*/ 0 w 11144250"/>
              <a:gd name="connsiteY3" fmla="*/ 91363 h 91363"/>
              <a:gd name="connsiteX4" fmla="*/ 0 w 11144250"/>
              <a:gd name="connsiteY4" fmla="*/ 0 h 91363"/>
              <a:gd name="connsiteX0" fmla="*/ 0 w 11149804"/>
              <a:gd name="connsiteY0" fmla="*/ 0 h 91363"/>
              <a:gd name="connsiteX1" fmla="*/ 11149804 w 11149804"/>
              <a:gd name="connsiteY1" fmla="*/ 0 h 91363"/>
              <a:gd name="connsiteX2" fmla="*/ 11144250 w 11149804"/>
              <a:gd name="connsiteY2" fmla="*/ 21513 h 91363"/>
              <a:gd name="connsiteX3" fmla="*/ 0 w 11149804"/>
              <a:gd name="connsiteY3" fmla="*/ 91363 h 91363"/>
              <a:gd name="connsiteX4" fmla="*/ 0 w 11149804"/>
              <a:gd name="connsiteY4" fmla="*/ 0 h 91363"/>
              <a:gd name="connsiteX0" fmla="*/ 0 w 11153708"/>
              <a:gd name="connsiteY0" fmla="*/ 0 h 91363"/>
              <a:gd name="connsiteX1" fmla="*/ 11153708 w 11153708"/>
              <a:gd name="connsiteY1" fmla="*/ 1935 h 91363"/>
              <a:gd name="connsiteX2" fmla="*/ 11144250 w 11153708"/>
              <a:gd name="connsiteY2" fmla="*/ 21513 h 91363"/>
              <a:gd name="connsiteX3" fmla="*/ 0 w 11153708"/>
              <a:gd name="connsiteY3" fmla="*/ 91363 h 91363"/>
              <a:gd name="connsiteX4" fmla="*/ 0 w 11153708"/>
              <a:gd name="connsiteY4" fmla="*/ 0 h 9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53708" h="91363">
                <a:moveTo>
                  <a:pt x="0" y="0"/>
                </a:moveTo>
                <a:lnTo>
                  <a:pt x="11153708" y="1935"/>
                </a:lnTo>
                <a:lnTo>
                  <a:pt x="11144250" y="21513"/>
                </a:lnTo>
                <a:lnTo>
                  <a:pt x="0" y="91363"/>
                </a:lnTo>
                <a:lnTo>
                  <a:pt x="0" y="0"/>
                </a:lnTo>
                <a:close/>
              </a:path>
            </a:pathLst>
          </a:custGeom>
          <a:solidFill>
            <a:srgbClr val="30353F">
              <a:alpha val="86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8156824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9A935378-F4F8-4659-868E-727B0E96AC4C}" type="datetimeFigureOut">
              <a:rPr kumimoji="1" lang="ja-JP" altLang="en-US" smtClean="0"/>
              <a:t>2020/2/2</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22551210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9A935378-F4F8-4659-868E-727B0E96AC4C}" type="datetimeFigureOut">
              <a:rPr kumimoji="1" lang="ja-JP" altLang="en-US" smtClean="0"/>
              <a:t>2020/2/2</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19733561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9A935378-F4F8-4659-868E-727B0E96AC4C}" type="datetimeFigureOut">
              <a:rPr kumimoji="1" lang="ja-JP" altLang="en-US" smtClean="0"/>
              <a:t>2020/2/2</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26211968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9A935378-F4F8-4659-868E-727B0E96AC4C}" type="datetimeFigureOut">
              <a:rPr kumimoji="1" lang="ja-JP" altLang="en-US" smtClean="0"/>
              <a:t>2020/2/2</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29442887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2020/2/2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99384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2020/2/2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4128949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lvl1pPr>
              <a:defRPr>
                <a:latin typeface="メイリオ" panose="020B0604030504040204" pitchFamily="50" charset="-128"/>
                <a:ea typeface="メイリオ" panose="020B0604030504040204" pitchFamily="50" charset="-128"/>
              </a:defRPr>
            </a:lvl1pPr>
            <a:lvl2pPr>
              <a:defRPr>
                <a:latin typeface="メイリオ" panose="020B0604030504040204" pitchFamily="50" charset="-128"/>
                <a:ea typeface="メイリオ" panose="020B0604030504040204" pitchFamily="50" charset="-128"/>
              </a:defRPr>
            </a:lvl2pPr>
            <a:lvl3pPr>
              <a:defRPr>
                <a:latin typeface="メイリオ" panose="020B0604030504040204" pitchFamily="50" charset="-128"/>
                <a:ea typeface="メイリオ" panose="020B0604030504040204" pitchFamily="50" charset="-128"/>
              </a:defRPr>
            </a:lvl3pPr>
            <a:lvl4pPr>
              <a:defRPr>
                <a:latin typeface="メイリオ" panose="020B0604030504040204" pitchFamily="50" charset="-128"/>
                <a:ea typeface="メイリオ" panose="020B0604030504040204" pitchFamily="50" charset="-128"/>
              </a:defRPr>
            </a:lvl4pPr>
            <a:lvl5pPr>
              <a:defRPr>
                <a:latin typeface="メイリオ" panose="020B0604030504040204" pitchFamily="50" charset="-128"/>
                <a:ea typeface="メイリオ" panose="020B0604030504040204" pitchFamily="50" charset="-128"/>
              </a:defRPr>
            </a:lvl5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2020/2/2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7" name="スライド番号プレースホルダー 5"/>
          <p:cNvSpPr txBox="1">
            <a:spLocks/>
          </p:cNvSpPr>
          <p:nvPr userDrawn="1"/>
        </p:nvSpPr>
        <p:spPr>
          <a:xfrm>
            <a:off x="9202881" y="6356350"/>
            <a:ext cx="27432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000" b="1"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45A506BF-A227-4F36-9425-718548026E58}" type="slidenum">
              <a:rPr lang="ja-JP" altLang="en-US" smtClean="0"/>
              <a:pPr/>
              <a:t>‹#›</a:t>
            </a:fld>
            <a:endParaRPr lang="ja-JP" altLang="en-US" dirty="0"/>
          </a:p>
        </p:txBody>
      </p:sp>
      <p:sp>
        <p:nvSpPr>
          <p:cNvPr id="8" name="長方形 103">
            <a:extLst>
              <a:ext uri="{C183D7F6-B498-43B3-948B-1728B52AA6E4}">
                <adec:decorative xmlns="" xmlns:adec="http://schemas.microsoft.com/office/drawing/2017/decorative" val="1"/>
              </a:ext>
            </a:extLst>
          </p:cNvPr>
          <p:cNvSpPr/>
          <p:nvPr userDrawn="1"/>
        </p:nvSpPr>
        <p:spPr>
          <a:xfrm>
            <a:off x="0" y="148043"/>
            <a:ext cx="5781367" cy="805686"/>
          </a:xfrm>
          <a:prstGeom prst="rect">
            <a:avLst/>
          </a:prstGeom>
          <a:solidFill>
            <a:srgbClr val="30353F">
              <a:alpha val="86000"/>
            </a:srgbClr>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
        <p:nvSpPr>
          <p:cNvPr id="2" name="タイトル 1"/>
          <p:cNvSpPr>
            <a:spLocks noGrp="1"/>
          </p:cNvSpPr>
          <p:nvPr>
            <p:ph type="title"/>
          </p:nvPr>
        </p:nvSpPr>
        <p:spPr>
          <a:xfrm>
            <a:off x="221598" y="219428"/>
            <a:ext cx="5608931" cy="729386"/>
          </a:xfrm>
        </p:spPr>
        <p:txBody>
          <a:bodyPr>
            <a:normAutofit/>
          </a:bodyPr>
          <a:lstStyle>
            <a:lvl1pPr>
              <a:defRPr sz="3200">
                <a:solidFill>
                  <a:schemeClr val="bg1"/>
                </a:solidFill>
                <a:latin typeface="メイリオ" panose="020B0604030504040204" pitchFamily="50" charset="-128"/>
                <a:ea typeface="メイリオ" panose="020B0604030504040204" pitchFamily="50" charset="-128"/>
              </a:defRPr>
            </a:lvl1pPr>
          </a:lstStyle>
          <a:p>
            <a:r>
              <a:rPr kumimoji="1" lang="ja-JP" altLang="en-US" dirty="0" smtClean="0"/>
              <a:t>マスター タイトルの書式設定</a:t>
            </a:r>
            <a:endParaRPr kumimoji="1" lang="ja-JP" altLang="en-US" dirty="0"/>
          </a:p>
        </p:txBody>
      </p:sp>
    </p:spTree>
    <p:extLst>
      <p:ext uri="{BB962C8B-B14F-4D97-AF65-F5344CB8AC3E}">
        <p14:creationId xmlns:p14="http://schemas.microsoft.com/office/powerpoint/2010/main" val="903253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3_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lvl1pPr>
              <a:defRPr>
                <a:latin typeface="メイリオ" panose="020B0604030504040204" pitchFamily="50" charset="-128"/>
                <a:ea typeface="メイリオ" panose="020B0604030504040204" pitchFamily="50" charset="-128"/>
              </a:defRPr>
            </a:lvl1pPr>
            <a:lvl2pPr>
              <a:defRPr>
                <a:latin typeface="メイリオ" panose="020B0604030504040204" pitchFamily="50" charset="-128"/>
                <a:ea typeface="メイリオ" panose="020B0604030504040204" pitchFamily="50" charset="-128"/>
              </a:defRPr>
            </a:lvl2pPr>
            <a:lvl3pPr>
              <a:defRPr>
                <a:latin typeface="メイリオ" panose="020B0604030504040204" pitchFamily="50" charset="-128"/>
                <a:ea typeface="メイリオ" panose="020B0604030504040204" pitchFamily="50" charset="-128"/>
              </a:defRPr>
            </a:lvl3pPr>
            <a:lvl4pPr>
              <a:defRPr>
                <a:latin typeface="メイリオ" panose="020B0604030504040204" pitchFamily="50" charset="-128"/>
                <a:ea typeface="メイリオ" panose="020B0604030504040204" pitchFamily="50" charset="-128"/>
              </a:defRPr>
            </a:lvl4pPr>
            <a:lvl5pPr>
              <a:defRPr>
                <a:latin typeface="メイリオ" panose="020B0604030504040204" pitchFamily="50" charset="-128"/>
                <a:ea typeface="メイリオ" panose="020B0604030504040204" pitchFamily="50" charset="-128"/>
              </a:defRPr>
            </a:lvl5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2020/2/2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7" name="スライド番号プレースホルダー 5"/>
          <p:cNvSpPr txBox="1">
            <a:spLocks/>
          </p:cNvSpPr>
          <p:nvPr userDrawn="1"/>
        </p:nvSpPr>
        <p:spPr>
          <a:xfrm>
            <a:off x="9202881" y="6356350"/>
            <a:ext cx="27432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000" b="1"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45A506BF-A227-4F36-9425-718548026E58}" type="slidenum">
              <a:rPr lang="ja-JP" altLang="en-US" smtClean="0"/>
              <a:pPr/>
              <a:t>‹#›</a:t>
            </a:fld>
            <a:endParaRPr lang="ja-JP" altLang="en-US" dirty="0"/>
          </a:p>
        </p:txBody>
      </p:sp>
      <p:sp>
        <p:nvSpPr>
          <p:cNvPr id="8" name="長方形 103">
            <a:extLst>
              <a:ext uri="{C183D7F6-B498-43B3-948B-1728B52AA6E4}">
                <adec:decorative xmlns="" xmlns:adec="http://schemas.microsoft.com/office/drawing/2017/decorative" val="1"/>
              </a:ext>
            </a:extLst>
          </p:cNvPr>
          <p:cNvSpPr/>
          <p:nvPr userDrawn="1"/>
        </p:nvSpPr>
        <p:spPr>
          <a:xfrm>
            <a:off x="1" y="148042"/>
            <a:ext cx="8622361" cy="993423"/>
          </a:xfrm>
          <a:prstGeom prst="rect">
            <a:avLst/>
          </a:prstGeom>
          <a:solidFill>
            <a:srgbClr val="30353F">
              <a:alpha val="86000"/>
            </a:srgbClr>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
        <p:nvSpPr>
          <p:cNvPr id="2" name="タイトル 1"/>
          <p:cNvSpPr>
            <a:spLocks noGrp="1"/>
          </p:cNvSpPr>
          <p:nvPr>
            <p:ph type="title" hasCustomPrompt="1"/>
          </p:nvPr>
        </p:nvSpPr>
        <p:spPr>
          <a:xfrm>
            <a:off x="221598" y="329894"/>
            <a:ext cx="8462133" cy="729386"/>
          </a:xfrm>
        </p:spPr>
        <p:txBody>
          <a:bodyPr>
            <a:normAutofit/>
          </a:bodyPr>
          <a:lstStyle>
            <a:lvl1pPr>
              <a:defRPr sz="3200">
                <a:solidFill>
                  <a:schemeClr val="bg1"/>
                </a:solidFill>
                <a:latin typeface="メイリオ" panose="020B0604030504040204" pitchFamily="50" charset="-128"/>
                <a:ea typeface="メイリオ" panose="020B0604030504040204" pitchFamily="50" charset="-128"/>
              </a:defRPr>
            </a:lvl1pPr>
          </a:lstStyle>
          <a:p>
            <a:r>
              <a:rPr kumimoji="1" lang="en-US" altLang="ja-JP" dirty="0" smtClean="0"/>
              <a:t>RQ4. </a:t>
            </a:r>
            <a:r>
              <a:rPr kumimoji="1" lang="en-US" altLang="ja-JP" dirty="0" err="1" smtClean="0"/>
              <a:t>SuiteRec</a:t>
            </a:r>
            <a:r>
              <a:rPr kumimoji="1" lang="ja-JP" altLang="en-US" dirty="0" smtClean="0"/>
              <a:t>の利用は、開発者のテストコード作成タスクの認識にどう影響するか？</a:t>
            </a:r>
            <a:endParaRPr kumimoji="1" lang="ja-JP" altLang="en-US" dirty="0"/>
          </a:p>
        </p:txBody>
      </p:sp>
    </p:spTree>
    <p:extLst>
      <p:ext uri="{BB962C8B-B14F-4D97-AF65-F5344CB8AC3E}">
        <p14:creationId xmlns:p14="http://schemas.microsoft.com/office/powerpoint/2010/main" val="20761961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4_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lvl1pPr>
              <a:defRPr>
                <a:latin typeface="メイリオ" panose="020B0604030504040204" pitchFamily="50" charset="-128"/>
                <a:ea typeface="メイリオ" panose="020B0604030504040204" pitchFamily="50" charset="-128"/>
              </a:defRPr>
            </a:lvl1pPr>
            <a:lvl2pPr>
              <a:defRPr>
                <a:latin typeface="メイリオ" panose="020B0604030504040204" pitchFamily="50" charset="-128"/>
                <a:ea typeface="メイリオ" panose="020B0604030504040204" pitchFamily="50" charset="-128"/>
              </a:defRPr>
            </a:lvl2pPr>
            <a:lvl3pPr>
              <a:defRPr>
                <a:latin typeface="メイリオ" panose="020B0604030504040204" pitchFamily="50" charset="-128"/>
                <a:ea typeface="メイリオ" panose="020B0604030504040204" pitchFamily="50" charset="-128"/>
              </a:defRPr>
            </a:lvl3pPr>
            <a:lvl4pPr>
              <a:defRPr>
                <a:latin typeface="メイリオ" panose="020B0604030504040204" pitchFamily="50" charset="-128"/>
                <a:ea typeface="メイリオ" panose="020B0604030504040204" pitchFamily="50" charset="-128"/>
              </a:defRPr>
            </a:lvl4pPr>
            <a:lvl5pPr>
              <a:defRPr>
                <a:latin typeface="メイリオ" panose="020B0604030504040204" pitchFamily="50" charset="-128"/>
                <a:ea typeface="メイリオ" panose="020B0604030504040204" pitchFamily="50" charset="-128"/>
              </a:defRPr>
            </a:lvl5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2020/2/2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7" name="スライド番号プレースホルダー 5"/>
          <p:cNvSpPr txBox="1">
            <a:spLocks/>
          </p:cNvSpPr>
          <p:nvPr userDrawn="1"/>
        </p:nvSpPr>
        <p:spPr>
          <a:xfrm>
            <a:off x="9202881" y="6356350"/>
            <a:ext cx="27432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000" b="1"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45A506BF-A227-4F36-9425-718548026E58}" type="slidenum">
              <a:rPr lang="ja-JP" altLang="en-US" smtClean="0"/>
              <a:pPr/>
              <a:t>‹#›</a:t>
            </a:fld>
            <a:endParaRPr lang="ja-JP" altLang="en-US" dirty="0"/>
          </a:p>
        </p:txBody>
      </p:sp>
      <p:sp>
        <p:nvSpPr>
          <p:cNvPr id="8" name="長方形 103">
            <a:extLst>
              <a:ext uri="{C183D7F6-B498-43B3-948B-1728B52AA6E4}">
                <adec:decorative xmlns="" xmlns:adec="http://schemas.microsoft.com/office/drawing/2017/decorative" val="1"/>
              </a:ext>
            </a:extLst>
          </p:cNvPr>
          <p:cNvSpPr/>
          <p:nvPr userDrawn="1"/>
        </p:nvSpPr>
        <p:spPr>
          <a:xfrm>
            <a:off x="0" y="148043"/>
            <a:ext cx="7861300" cy="805686"/>
          </a:xfrm>
          <a:prstGeom prst="rect">
            <a:avLst/>
          </a:prstGeom>
          <a:solidFill>
            <a:srgbClr val="30353F">
              <a:alpha val="86000"/>
            </a:srgbClr>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
        <p:nvSpPr>
          <p:cNvPr id="2" name="タイトル 1"/>
          <p:cNvSpPr>
            <a:spLocks noGrp="1"/>
          </p:cNvSpPr>
          <p:nvPr>
            <p:ph type="title"/>
          </p:nvPr>
        </p:nvSpPr>
        <p:spPr>
          <a:xfrm>
            <a:off x="221598" y="219428"/>
            <a:ext cx="5608931" cy="729386"/>
          </a:xfrm>
        </p:spPr>
        <p:txBody>
          <a:bodyPr>
            <a:normAutofit/>
          </a:bodyPr>
          <a:lstStyle>
            <a:lvl1pPr>
              <a:defRPr sz="3200">
                <a:solidFill>
                  <a:schemeClr val="bg1"/>
                </a:solidFill>
                <a:latin typeface="メイリオ" panose="020B0604030504040204" pitchFamily="50" charset="-128"/>
                <a:ea typeface="メイリオ" panose="020B0604030504040204" pitchFamily="50" charset="-128"/>
              </a:defRPr>
            </a:lvl1pPr>
          </a:lstStyle>
          <a:p>
            <a:r>
              <a:rPr kumimoji="1" lang="ja-JP" altLang="en-US" dirty="0" smtClean="0"/>
              <a:t>マスター タイトルの書式設定</a:t>
            </a:r>
            <a:endParaRPr kumimoji="1" lang="ja-JP" altLang="en-US" dirty="0"/>
          </a:p>
        </p:txBody>
      </p:sp>
    </p:spTree>
    <p:extLst>
      <p:ext uri="{BB962C8B-B14F-4D97-AF65-F5344CB8AC3E}">
        <p14:creationId xmlns:p14="http://schemas.microsoft.com/office/powerpoint/2010/main" val="18761904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2_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lvl1pPr>
              <a:defRPr>
                <a:latin typeface="メイリオ" panose="020B0604030504040204" pitchFamily="50" charset="-128"/>
                <a:ea typeface="メイリオ" panose="020B0604030504040204" pitchFamily="50" charset="-128"/>
              </a:defRPr>
            </a:lvl1pPr>
            <a:lvl2pPr>
              <a:defRPr>
                <a:latin typeface="メイリオ" panose="020B0604030504040204" pitchFamily="50" charset="-128"/>
                <a:ea typeface="メイリオ" panose="020B0604030504040204" pitchFamily="50" charset="-128"/>
              </a:defRPr>
            </a:lvl2pPr>
            <a:lvl3pPr>
              <a:defRPr>
                <a:latin typeface="メイリオ" panose="020B0604030504040204" pitchFamily="50" charset="-128"/>
                <a:ea typeface="メイリオ" panose="020B0604030504040204" pitchFamily="50" charset="-128"/>
              </a:defRPr>
            </a:lvl3pPr>
            <a:lvl4pPr>
              <a:defRPr>
                <a:latin typeface="メイリオ" panose="020B0604030504040204" pitchFamily="50" charset="-128"/>
                <a:ea typeface="メイリオ" panose="020B0604030504040204" pitchFamily="50" charset="-128"/>
              </a:defRPr>
            </a:lvl4pPr>
            <a:lvl5pPr>
              <a:defRPr>
                <a:latin typeface="メイリオ" panose="020B0604030504040204" pitchFamily="50" charset="-128"/>
                <a:ea typeface="メイリオ" panose="020B0604030504040204" pitchFamily="50" charset="-128"/>
              </a:defRPr>
            </a:lvl5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2020/2/2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7" name="スライド番号プレースホルダー 5"/>
          <p:cNvSpPr txBox="1">
            <a:spLocks/>
          </p:cNvSpPr>
          <p:nvPr userDrawn="1"/>
        </p:nvSpPr>
        <p:spPr>
          <a:xfrm>
            <a:off x="9202881" y="6356350"/>
            <a:ext cx="27432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000" b="1"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45A506BF-A227-4F36-9425-718548026E58}" type="slidenum">
              <a:rPr lang="ja-JP" altLang="en-US" smtClean="0"/>
              <a:pPr/>
              <a:t>‹#›</a:t>
            </a:fld>
            <a:endParaRPr lang="ja-JP" altLang="en-US" dirty="0"/>
          </a:p>
        </p:txBody>
      </p:sp>
      <p:sp>
        <p:nvSpPr>
          <p:cNvPr id="8" name="長方形 103">
            <a:extLst>
              <a:ext uri="{C183D7F6-B498-43B3-948B-1728B52AA6E4}">
                <adec:decorative xmlns="" xmlns:adec="http://schemas.microsoft.com/office/drawing/2017/decorative" val="1"/>
              </a:ext>
            </a:extLst>
          </p:cNvPr>
          <p:cNvSpPr/>
          <p:nvPr userDrawn="1"/>
        </p:nvSpPr>
        <p:spPr>
          <a:xfrm>
            <a:off x="0" y="148043"/>
            <a:ext cx="7841226" cy="805686"/>
          </a:xfrm>
          <a:prstGeom prst="rect">
            <a:avLst/>
          </a:prstGeom>
          <a:solidFill>
            <a:srgbClr val="30353F">
              <a:alpha val="86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
        <p:nvSpPr>
          <p:cNvPr id="2" name="タイトル 1"/>
          <p:cNvSpPr>
            <a:spLocks noGrp="1"/>
          </p:cNvSpPr>
          <p:nvPr>
            <p:ph type="title"/>
          </p:nvPr>
        </p:nvSpPr>
        <p:spPr>
          <a:xfrm>
            <a:off x="221598" y="219428"/>
            <a:ext cx="6464337" cy="729386"/>
          </a:xfrm>
        </p:spPr>
        <p:txBody>
          <a:bodyPr>
            <a:normAutofit/>
          </a:bodyPr>
          <a:lstStyle>
            <a:lvl1pPr>
              <a:defRPr sz="3200">
                <a:solidFill>
                  <a:schemeClr val="bg1"/>
                </a:solidFill>
                <a:latin typeface="メイリオ" panose="020B0604030504040204" pitchFamily="50" charset="-128"/>
                <a:ea typeface="メイリオ" panose="020B0604030504040204" pitchFamily="50" charset="-128"/>
              </a:defRPr>
            </a:lvl1pPr>
          </a:lstStyle>
          <a:p>
            <a:r>
              <a:rPr kumimoji="1" lang="ja-JP" altLang="en-US" dirty="0" smtClean="0"/>
              <a:t>マスター タイトルの書式設定</a:t>
            </a:r>
            <a:endParaRPr kumimoji="1" lang="ja-JP" altLang="en-US" dirty="0"/>
          </a:p>
        </p:txBody>
      </p:sp>
    </p:spTree>
    <p:extLst>
      <p:ext uri="{BB962C8B-B14F-4D97-AF65-F5344CB8AC3E}">
        <p14:creationId xmlns:p14="http://schemas.microsoft.com/office/powerpoint/2010/main" val="21092310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1_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lvl1pPr>
              <a:defRPr>
                <a:latin typeface="メイリオ" panose="020B0604030504040204" pitchFamily="50" charset="-128"/>
                <a:ea typeface="メイリオ" panose="020B0604030504040204" pitchFamily="50" charset="-128"/>
              </a:defRPr>
            </a:lvl1pPr>
            <a:lvl2pPr>
              <a:defRPr>
                <a:latin typeface="メイリオ" panose="020B0604030504040204" pitchFamily="50" charset="-128"/>
                <a:ea typeface="メイリオ" panose="020B0604030504040204" pitchFamily="50" charset="-128"/>
              </a:defRPr>
            </a:lvl2pPr>
            <a:lvl3pPr>
              <a:defRPr>
                <a:latin typeface="メイリオ" panose="020B0604030504040204" pitchFamily="50" charset="-128"/>
                <a:ea typeface="メイリオ" panose="020B0604030504040204" pitchFamily="50" charset="-128"/>
              </a:defRPr>
            </a:lvl3pPr>
            <a:lvl4pPr>
              <a:defRPr>
                <a:latin typeface="メイリオ" panose="020B0604030504040204" pitchFamily="50" charset="-128"/>
                <a:ea typeface="メイリオ" panose="020B0604030504040204" pitchFamily="50" charset="-128"/>
              </a:defRPr>
            </a:lvl4pPr>
            <a:lvl5pPr>
              <a:defRPr>
                <a:latin typeface="メイリオ" panose="020B0604030504040204" pitchFamily="50" charset="-128"/>
                <a:ea typeface="メイリオ" panose="020B0604030504040204" pitchFamily="50" charset="-128"/>
              </a:defRPr>
            </a:lvl5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2020/2/2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7" name="スライド番号プレースホルダー 5"/>
          <p:cNvSpPr txBox="1">
            <a:spLocks/>
          </p:cNvSpPr>
          <p:nvPr userDrawn="1"/>
        </p:nvSpPr>
        <p:spPr>
          <a:xfrm>
            <a:off x="9202881" y="6356350"/>
            <a:ext cx="27432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000" b="1"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45A506BF-A227-4F36-9425-718548026E58}" type="slidenum">
              <a:rPr lang="ja-JP" altLang="en-US" smtClean="0"/>
              <a:pPr/>
              <a:t>‹#›</a:t>
            </a:fld>
            <a:endParaRPr lang="ja-JP" altLang="en-US" dirty="0"/>
          </a:p>
        </p:txBody>
      </p:sp>
      <p:sp>
        <p:nvSpPr>
          <p:cNvPr id="8" name="長方形 103">
            <a:extLst>
              <a:ext uri="{C183D7F6-B498-43B3-948B-1728B52AA6E4}">
                <adec:decorative xmlns="" xmlns:adec="http://schemas.microsoft.com/office/drawing/2017/decorative" val="1"/>
              </a:ext>
            </a:extLst>
          </p:cNvPr>
          <p:cNvSpPr/>
          <p:nvPr userDrawn="1"/>
        </p:nvSpPr>
        <p:spPr>
          <a:xfrm>
            <a:off x="0" y="310275"/>
            <a:ext cx="10022186" cy="923280"/>
          </a:xfrm>
          <a:prstGeom prst="rect">
            <a:avLst/>
          </a:prstGeom>
          <a:solidFill>
            <a:srgbClr val="30353F">
              <a:alpha val="86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
        <p:nvSpPr>
          <p:cNvPr id="2" name="タイトル 1"/>
          <p:cNvSpPr>
            <a:spLocks noGrp="1"/>
          </p:cNvSpPr>
          <p:nvPr>
            <p:ph type="title"/>
          </p:nvPr>
        </p:nvSpPr>
        <p:spPr>
          <a:xfrm>
            <a:off x="221598" y="165349"/>
            <a:ext cx="7869382" cy="1281113"/>
          </a:xfrm>
        </p:spPr>
        <p:txBody>
          <a:bodyPr>
            <a:normAutofit/>
          </a:bodyPr>
          <a:lstStyle>
            <a:lvl1pPr>
              <a:defRPr sz="4000">
                <a:solidFill>
                  <a:schemeClr val="bg1"/>
                </a:solidFill>
                <a:latin typeface="メイリオ" panose="020B0604030504040204" pitchFamily="50" charset="-128"/>
                <a:ea typeface="メイリオ" panose="020B0604030504040204" pitchFamily="50" charset="-128"/>
              </a:defRPr>
            </a:lvl1pPr>
          </a:lstStyle>
          <a:p>
            <a:r>
              <a:rPr kumimoji="1" lang="ja-JP" altLang="en-US" dirty="0" smtClean="0"/>
              <a:t>マスター タイトルの書式設定</a:t>
            </a:r>
            <a:endParaRPr kumimoji="1" lang="ja-JP" altLang="en-US" dirty="0"/>
          </a:p>
        </p:txBody>
      </p:sp>
    </p:spTree>
    <p:extLst>
      <p:ext uri="{BB962C8B-B14F-4D97-AF65-F5344CB8AC3E}">
        <p14:creationId xmlns:p14="http://schemas.microsoft.com/office/powerpoint/2010/main" val="2910693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2020/2/2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13024192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9A935378-F4F8-4659-868E-727B0E96AC4C}" type="datetimeFigureOut">
              <a:rPr kumimoji="1" lang="ja-JP" altLang="en-US" smtClean="0"/>
              <a:t>2020/2/2</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619768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9A935378-F4F8-4659-868E-727B0E96AC4C}" type="datetimeFigureOut">
              <a:rPr kumimoji="1" lang="ja-JP" altLang="en-US" smtClean="0"/>
              <a:t>2020/2/2</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813707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935378-F4F8-4659-868E-727B0E96AC4C}" type="datetimeFigureOut">
              <a:rPr kumimoji="1" lang="ja-JP" altLang="en-US" smtClean="0"/>
              <a:t>2020/2/2</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20786200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63" r:id="rId4"/>
    <p:sldLayoutId id="2147483661" r:id="rId5"/>
    <p:sldLayoutId id="2147483660" r:id="rId6"/>
    <p:sldLayoutId id="2147483651" r:id="rId7"/>
    <p:sldLayoutId id="2147483652" r:id="rId8"/>
    <p:sldLayoutId id="2147483653" r:id="rId9"/>
    <p:sldLayoutId id="2147483654" r:id="rId10"/>
    <p:sldLayoutId id="2147483655" r:id="rId11"/>
    <p:sldLayoutId id="2147483656" r:id="rId12"/>
    <p:sldLayoutId id="2147483657" r:id="rId13"/>
    <p:sldLayoutId id="2147483658" r:id="rId14"/>
    <p:sldLayoutId id="2147483659" r:id="rId15"/>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chart" Target="../charts/chart2.xml"/></Relationships>
</file>

<file path=ppt/slides/_rels/slide1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eg"/></Relationships>
</file>

<file path=ppt/slides/_rels/slide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46175" y="1048647"/>
            <a:ext cx="9899650" cy="2387600"/>
          </a:xfrm>
        </p:spPr>
        <p:txBody>
          <a:bodyPr>
            <a:normAutofit/>
          </a:bodyPr>
          <a:lstStyle/>
          <a:p>
            <a:pPr algn="l"/>
            <a:r>
              <a:rPr kumimoji="1" lang="ja-JP" altLang="en-US" sz="4400" dirty="0" smtClean="0"/>
              <a:t>ソースコードの類似性に基づいた</a:t>
            </a:r>
            <a:r>
              <a:rPr kumimoji="1" lang="en-US" altLang="ja-JP" sz="4400" dirty="0" smtClean="0"/>
              <a:t/>
            </a:r>
            <a:br>
              <a:rPr kumimoji="1" lang="en-US" altLang="ja-JP" sz="4400" dirty="0" smtClean="0"/>
            </a:br>
            <a:r>
              <a:rPr kumimoji="1" lang="ja-JP" altLang="en-US" sz="4400" dirty="0" smtClean="0"/>
              <a:t>テストコード自動推薦ツール</a:t>
            </a:r>
            <a:r>
              <a:rPr kumimoji="1" lang="en-US" altLang="ja-JP" sz="4400" dirty="0" err="1" smtClean="0"/>
              <a:t>SuiteRec</a:t>
            </a:r>
            <a:endParaRPr kumimoji="1" lang="ja-JP" altLang="en-US" sz="4400" dirty="0"/>
          </a:p>
        </p:txBody>
      </p:sp>
      <p:sp>
        <p:nvSpPr>
          <p:cNvPr id="3" name="サブタイトル 2"/>
          <p:cNvSpPr>
            <a:spLocks noGrp="1"/>
          </p:cNvSpPr>
          <p:nvPr>
            <p:ph type="subTitle" idx="1"/>
          </p:nvPr>
        </p:nvSpPr>
        <p:spPr>
          <a:xfrm>
            <a:off x="1146175" y="4051300"/>
            <a:ext cx="9144000" cy="1181100"/>
          </a:xfrm>
        </p:spPr>
        <p:txBody>
          <a:bodyPr>
            <a:normAutofit/>
          </a:bodyPr>
          <a:lstStyle/>
          <a:p>
            <a:pPr algn="l"/>
            <a:r>
              <a:rPr lang="en-US" altLang="ja-JP" dirty="0" smtClean="0"/>
              <a:t>1811098 </a:t>
            </a:r>
            <a:r>
              <a:rPr lang="ja-JP" altLang="en-US" dirty="0" smtClean="0"/>
              <a:t>倉地亮介</a:t>
            </a:r>
            <a:endParaRPr kumimoji="1" lang="ja-JP" altLang="en-US" dirty="0"/>
          </a:p>
        </p:txBody>
      </p:sp>
      <p:sp>
        <p:nvSpPr>
          <p:cNvPr id="4" name="テキスト ボックス 3"/>
          <p:cNvSpPr txBox="1"/>
          <p:nvPr/>
        </p:nvSpPr>
        <p:spPr>
          <a:xfrm>
            <a:off x="1146175" y="996950"/>
            <a:ext cx="2339975" cy="400110"/>
          </a:xfrm>
          <a:prstGeom prst="rect">
            <a:avLst/>
          </a:prstGeom>
          <a:noFill/>
        </p:spPr>
        <p:txBody>
          <a:bodyPr wrap="square" rtlCol="0">
            <a:spAutoFit/>
          </a:bodyPr>
          <a:lstStyle/>
          <a:p>
            <a:r>
              <a:rPr kumimoji="1" lang="en-US" altLang="ja-JP" sz="2000" dirty="0" smtClean="0">
                <a:latin typeface="メイリオ" panose="020B0604030504040204" pitchFamily="50" charset="-128"/>
                <a:ea typeface="メイリオ" panose="020B0604030504040204" pitchFamily="50" charset="-128"/>
              </a:rPr>
              <a:t>2020 </a:t>
            </a:r>
            <a:r>
              <a:rPr kumimoji="1" lang="ja-JP" altLang="en-US" sz="2000" dirty="0" smtClean="0">
                <a:latin typeface="メイリオ" panose="020B0604030504040204" pitchFamily="50" charset="-128"/>
                <a:ea typeface="メイリオ" panose="020B0604030504040204" pitchFamily="50" charset="-128"/>
              </a:rPr>
              <a:t>修論発表会</a:t>
            </a:r>
            <a:endParaRPr kumimoji="1" lang="ja-JP" altLang="en-US"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61563907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Step2: </a:t>
            </a:r>
            <a:r>
              <a:rPr lang="ja-JP" altLang="en-US" dirty="0">
                <a:solidFill>
                  <a:schemeClr val="bg1"/>
                </a:solidFill>
              </a:rPr>
              <a:t>テストコードの検索</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463772"/>
            <a:ext cx="10515600" cy="1706498"/>
          </a:xfrm>
        </p:spPr>
        <p:txBody>
          <a:bodyPr/>
          <a:lstStyle/>
          <a:p>
            <a:r>
              <a:rPr lang="ja-JP" altLang="en-US" dirty="0"/>
              <a:t>類似</a:t>
            </a:r>
            <a:r>
              <a:rPr lang="ja-JP" altLang="en-US" dirty="0" smtClean="0"/>
              <a:t>コード片に対応するテストコードを</a:t>
            </a:r>
            <a:r>
              <a:rPr lang="ja-JP" altLang="en-US" dirty="0" smtClean="0"/>
              <a:t>検索</a:t>
            </a:r>
            <a:endParaRPr lang="en-US" altLang="ja-JP" dirty="0" smtClean="0"/>
          </a:p>
          <a:p>
            <a:pPr marL="914400" lvl="1" indent="-457200">
              <a:buFont typeface="+mj-ea"/>
              <a:buAutoNum type="circleNumDbPlain"/>
            </a:pPr>
            <a:r>
              <a:rPr lang="ja-JP" altLang="en-US" dirty="0" smtClean="0"/>
              <a:t>命名規則によるクラス単位での対応付け</a:t>
            </a:r>
            <a:endParaRPr lang="en-US" altLang="ja-JP" dirty="0" smtClean="0"/>
          </a:p>
          <a:p>
            <a:pPr marL="914400" lvl="1" indent="-457200">
              <a:buFont typeface="+mj-ea"/>
              <a:buAutoNum type="circleNumDbPlain"/>
            </a:pPr>
            <a:r>
              <a:rPr lang="ja-JP" altLang="en-US" dirty="0" smtClean="0"/>
              <a:t>テストコード内のメソッド呼び出しを確認</a:t>
            </a:r>
            <a:endParaRPr lang="en-US" altLang="ja-JP" dirty="0" smtClean="0"/>
          </a:p>
          <a:p>
            <a:pPr marL="914400" lvl="1" indent="-457200">
              <a:buFont typeface="+mj-ea"/>
              <a:buAutoNum type="circleNumDbPlain"/>
            </a:pPr>
            <a:r>
              <a:rPr lang="ja-JP" altLang="en-US" dirty="0" smtClean="0"/>
              <a:t>メソッド名の比較による対応付け</a:t>
            </a:r>
            <a:endParaRPr lang="en-US" altLang="ja-JP" dirty="0" smtClean="0"/>
          </a:p>
          <a:p>
            <a:pPr lvl="1"/>
            <a:endParaRPr lang="en-US" altLang="ja-JP" dirty="0" smtClean="0"/>
          </a:p>
        </p:txBody>
      </p:sp>
      <p:sp>
        <p:nvSpPr>
          <p:cNvPr id="5" name="テキスト ボックス 4"/>
          <p:cNvSpPr txBox="1"/>
          <p:nvPr/>
        </p:nvSpPr>
        <p:spPr>
          <a:xfrm>
            <a:off x="1167110" y="6233239"/>
            <a:ext cx="4005159"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類似</a:t>
            </a:r>
            <a:r>
              <a:rPr lang="ja-JP" altLang="en-US" sz="2000" dirty="0" smtClean="0">
                <a:latin typeface="メイリオ" panose="020B0604030504040204" pitchFamily="50" charset="-128"/>
                <a:ea typeface="メイリオ" panose="020B0604030504040204" pitchFamily="50" charset="-128"/>
              </a:rPr>
              <a:t>コード片</a:t>
            </a:r>
            <a:r>
              <a:rPr lang="en-US" altLang="ja-JP" sz="2000" dirty="0" smtClean="0">
                <a:latin typeface="メイリオ" panose="020B0604030504040204" pitchFamily="50" charset="-128"/>
                <a:ea typeface="メイリオ" panose="020B0604030504040204" pitchFamily="50" charset="-128"/>
              </a:rPr>
              <a:t>(</a:t>
            </a:r>
            <a:r>
              <a:rPr lang="ja-JP" altLang="en-US" sz="2000" dirty="0" smtClean="0">
                <a:latin typeface="メイリオ" panose="020B0604030504040204" pitchFamily="50" charset="-128"/>
                <a:ea typeface="メイリオ" panose="020B0604030504040204" pitchFamily="50" charset="-128"/>
              </a:rPr>
              <a:t>テスト対象</a:t>
            </a:r>
            <a:r>
              <a:rPr lang="en-US" altLang="ja-JP" sz="2000" dirty="0" smtClean="0">
                <a:latin typeface="メイリオ" panose="020B0604030504040204" pitchFamily="50" charset="-128"/>
                <a:ea typeface="メイリオ" panose="020B0604030504040204" pitchFamily="50" charset="-128"/>
              </a:rPr>
              <a:t>)</a:t>
            </a:r>
            <a:endParaRPr kumimoji="1" lang="ja-JP" altLang="en-US" sz="2000" dirty="0">
              <a:latin typeface="メイリオ" panose="020B0604030504040204" pitchFamily="50" charset="-128"/>
              <a:ea typeface="メイリオ" panose="020B0604030504040204" pitchFamily="50" charset="-128"/>
            </a:endParaRPr>
          </a:p>
        </p:txBody>
      </p:sp>
      <p:sp>
        <p:nvSpPr>
          <p:cNvPr id="6" name="テキスト ボックス 5"/>
          <p:cNvSpPr txBox="1"/>
          <p:nvPr/>
        </p:nvSpPr>
        <p:spPr>
          <a:xfrm>
            <a:off x="8075662" y="6233239"/>
            <a:ext cx="1908387"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テストコード</a:t>
            </a:r>
            <a:endParaRPr kumimoji="1" lang="ja-JP" altLang="en-US" sz="2000" dirty="0">
              <a:latin typeface="メイリオ" panose="020B0604030504040204" pitchFamily="50" charset="-128"/>
              <a:ea typeface="メイリオ" panose="020B0604030504040204" pitchFamily="50" charset="-128"/>
            </a:endParaRPr>
          </a:p>
        </p:txBody>
      </p:sp>
      <p:sp>
        <p:nvSpPr>
          <p:cNvPr id="7" name="正方形/長方形 6"/>
          <p:cNvSpPr/>
          <p:nvPr/>
        </p:nvSpPr>
        <p:spPr>
          <a:xfrm>
            <a:off x="446716" y="3609148"/>
            <a:ext cx="5108251" cy="2585323"/>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latin typeface="Consolas" panose="020B0609020204030204" pitchFamily="49" charset="0"/>
              </a:rPr>
              <a:t>public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smtClean="0">
                <a:latin typeface="Consolas" panose="020B0609020204030204" pitchFamily="49" charset="0"/>
              </a:rPr>
              <a:t>(</a:t>
            </a:r>
            <a:r>
              <a:rPr lang="en-US" altLang="ja-JP" dirty="0" err="1" smtClean="0">
                <a:latin typeface="Consolas" panose="020B0609020204030204" pitchFamily="49" charset="0"/>
              </a:rPr>
              <a:t>int</a:t>
            </a:r>
            <a:r>
              <a:rPr lang="en-US" altLang="ja-JP" dirty="0" smtClean="0">
                <a:latin typeface="Consolas" panose="020B0609020204030204" pitchFamily="49" charset="0"/>
              </a:rPr>
              <a:t> ...cost){</a:t>
            </a:r>
          </a:p>
          <a:p>
            <a:r>
              <a:rPr lang="ja-JP" altLang="en-US" dirty="0" smtClean="0">
                <a:latin typeface="Consolas" panose="020B0609020204030204" pitchFamily="49" charset="0"/>
              </a:rPr>
              <a:t>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0;</a:t>
            </a:r>
          </a:p>
          <a:p>
            <a:endParaRPr lang="en-US" altLang="ja-JP" dirty="0" smtClean="0">
              <a:latin typeface="Consolas" panose="020B0609020204030204" pitchFamily="49" charset="0"/>
            </a:endParaRPr>
          </a:p>
          <a:p>
            <a:r>
              <a:rPr lang="ja-JP" altLang="en-US" dirty="0" smtClean="0">
                <a:latin typeface="Consolas" panose="020B0609020204030204" pitchFamily="49" charset="0"/>
              </a:rPr>
              <a:t>    </a:t>
            </a:r>
            <a:r>
              <a:rPr lang="en-US" altLang="ja-JP" dirty="0" smtClean="0">
                <a:latin typeface="Consolas" panose="020B0609020204030204" pitchFamily="49" charset="0"/>
              </a:rPr>
              <a:t>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=0; </a:t>
            </a:r>
            <a:r>
              <a:rPr lang="en-US" altLang="ja-JP" dirty="0" err="1" smtClean="0">
                <a:latin typeface="Consolas" panose="020B0609020204030204" pitchFamily="49" charset="0"/>
              </a:rPr>
              <a:t>i</a:t>
            </a:r>
            <a:r>
              <a:rPr lang="en-US" altLang="ja-JP" dirty="0" smtClean="0">
                <a:latin typeface="Consolas" panose="020B0609020204030204" pitchFamily="49" charset="0"/>
              </a:rPr>
              <a:t> &lt; </a:t>
            </a:r>
            <a:r>
              <a:rPr lang="en-US" altLang="ja-JP" dirty="0" err="1" smtClean="0">
                <a:latin typeface="Consolas" panose="020B0609020204030204" pitchFamily="49" charset="0"/>
              </a:rPr>
              <a:t>cost.length</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 cost[</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p>
          <a:p>
            <a:endParaRPr lang="en-US" altLang="ja-JP" dirty="0" smtClean="0">
              <a:latin typeface="Consolas" panose="020B0609020204030204" pitchFamily="49" charset="0"/>
            </a:endParaRPr>
          </a:p>
          <a:p>
            <a:r>
              <a:rPr lang="en-US" altLang="ja-JP" dirty="0">
                <a:latin typeface="Consolas" panose="020B0609020204030204" pitchFamily="49" charset="0"/>
              </a:rPr>
              <a:t> </a:t>
            </a:r>
            <a:r>
              <a:rPr lang="en-US" altLang="ja-JP" dirty="0" smtClean="0">
                <a:latin typeface="Consolas" panose="020B0609020204030204" pitchFamily="49" charset="0"/>
              </a:rPr>
              <a:t>   return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a:t>
            </a:r>
          </a:p>
          <a:p>
            <a:r>
              <a:rPr lang="en-US" altLang="ja-JP" dirty="0" smtClean="0">
                <a:latin typeface="Consolas" panose="020B0609020204030204" pitchFamily="49" charset="0"/>
              </a:rPr>
              <a:t>}</a:t>
            </a:r>
          </a:p>
        </p:txBody>
      </p:sp>
      <p:sp>
        <p:nvSpPr>
          <p:cNvPr id="8" name="正方形/長方形 7"/>
          <p:cNvSpPr/>
          <p:nvPr/>
        </p:nvSpPr>
        <p:spPr>
          <a:xfrm>
            <a:off x="6020923" y="3609147"/>
            <a:ext cx="5834550" cy="2585323"/>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b="0" dirty="0" smtClean="0">
                <a:effectLst/>
                <a:latin typeface="Consolas" panose="020B0609020204030204" pitchFamily="49" charset="0"/>
              </a:rPr>
              <a:t>@Test</a:t>
            </a:r>
          </a:p>
          <a:p>
            <a:r>
              <a:rPr lang="en-US" altLang="ja-JP" b="0" dirty="0" smtClean="0">
                <a:effectLst/>
                <a:latin typeface="Consolas" panose="020B0609020204030204" pitchFamily="49" charset="0"/>
              </a:rPr>
              <a:t>public void </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testCalcPrice</a:t>
            </a:r>
            <a:r>
              <a:rPr lang="en-US" altLang="ja-JP" b="0" dirty="0" smtClean="0">
                <a:effectLst/>
                <a:latin typeface="Consolas" panose="020B0609020204030204" pitchFamily="49" charset="0"/>
              </a:rPr>
              <a:t>() throws </a:t>
            </a:r>
            <a:r>
              <a:rPr lang="en-US" altLang="ja-JP" b="0" dirty="0" err="1" smtClean="0">
                <a:effectLst/>
                <a:latin typeface="Consolas" panose="020B0609020204030204" pitchFamily="49" charset="0"/>
              </a:rPr>
              <a:t>Throwable</a:t>
            </a:r>
            <a:r>
              <a:rPr lang="en-US" altLang="ja-JP" b="0" dirty="0" smtClean="0">
                <a:effectLst/>
                <a:latin typeface="Consolas" panose="020B0609020204030204" pitchFamily="49" charset="0"/>
              </a:rPr>
              <a:t>{</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CalcPrice</a:t>
            </a:r>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sut</a:t>
            </a:r>
            <a:r>
              <a:rPr lang="en-US" altLang="ja-JP" b="0" dirty="0" smtClean="0">
                <a:effectLst/>
                <a:latin typeface="Consolas" panose="020B0609020204030204" pitchFamily="49" charset="0"/>
              </a:rPr>
              <a:t> = new </a:t>
            </a:r>
            <a:r>
              <a:rPr lang="en-US" altLang="ja-JP" b="0" dirty="0" err="1" smtClean="0">
                <a:effectLst/>
                <a:latin typeface="Consolas" panose="020B0609020204030204" pitchFamily="49" charset="0"/>
              </a:rPr>
              <a:t>CalcPrice</a:t>
            </a:r>
            <a:r>
              <a:rPr lang="en-US" altLang="ja-JP" b="0" dirty="0" smtClean="0">
                <a:effectLst/>
                <a:latin typeface="Consolas" panose="020B0609020204030204" pitchFamily="49" charset="0"/>
              </a:rPr>
              <a:t>();</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item1 = new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[0];</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item2 = new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[100];</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assertEquals</a:t>
            </a:r>
            <a:r>
              <a:rPr lang="en-US" altLang="ja-JP" b="0" dirty="0" smtClean="0">
                <a:effectLst/>
                <a:latin typeface="Consolas" panose="020B0609020204030204" pitchFamily="49" charset="0"/>
              </a:rPr>
              <a:t>(0, </a:t>
            </a:r>
            <a:r>
              <a:rPr lang="en-US" altLang="ja-JP" dirty="0" err="1">
                <a:latin typeface="Consolas" panose="020B0609020204030204" pitchFamily="49" charset="0"/>
              </a:rPr>
              <a:t>sut.</a:t>
            </a:r>
            <a:r>
              <a:rPr lang="en-US" altLang="ja-JP"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a:latin typeface="Consolas" panose="020B0609020204030204" pitchFamily="49" charset="0"/>
              </a:rPr>
              <a:t>(item1));</a:t>
            </a:r>
            <a:endParaRPr lang="en-US" altLang="ja-JP" b="0" dirty="0" smtClean="0">
              <a:effectLst/>
              <a:latin typeface="Consolas" panose="020B0609020204030204" pitchFamily="49" charset="0"/>
            </a:endParaRP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assertEquals</a:t>
            </a:r>
            <a:r>
              <a:rPr lang="en-US" altLang="ja-JP" b="0" dirty="0" smtClean="0">
                <a:effectLst/>
                <a:latin typeface="Consolas" panose="020B0609020204030204" pitchFamily="49" charset="0"/>
              </a:rPr>
              <a:t>(100, </a:t>
            </a:r>
            <a:r>
              <a:rPr lang="en-US" altLang="ja-JP" dirty="0" err="1">
                <a:latin typeface="Consolas" panose="020B0609020204030204" pitchFamily="49" charset="0"/>
              </a:rPr>
              <a:t>sut.</a:t>
            </a:r>
            <a:r>
              <a:rPr lang="en-US" altLang="ja-JP"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a:latin typeface="Consolas" panose="020B0609020204030204" pitchFamily="49" charset="0"/>
              </a:rPr>
              <a:t>(item2</a:t>
            </a:r>
            <a:r>
              <a:rPr lang="en-US" altLang="ja-JP" dirty="0" smtClean="0">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assertNotNull</a:t>
            </a:r>
            <a:r>
              <a:rPr lang="en-US" altLang="ja-JP" dirty="0" smtClean="0">
                <a:solidFill>
                  <a:schemeClr val="tx1"/>
                </a:solidFill>
                <a:latin typeface="Consolas" panose="020B0609020204030204" pitchFamily="49" charset="0"/>
              </a:rPr>
              <a:t>(</a:t>
            </a:r>
            <a:r>
              <a:rPr lang="en-US" altLang="ja-JP" dirty="0" err="1" smtClean="0">
                <a:solidFill>
                  <a:schemeClr val="tx1"/>
                </a:solidFill>
                <a:latin typeface="Consolas" panose="020B0609020204030204" pitchFamily="49" charset="0"/>
              </a:rPr>
              <a:t>sut.</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smtClean="0">
                <a:solidFill>
                  <a:schemeClr val="tx1"/>
                </a:solidFill>
                <a:latin typeface="Consolas" panose="020B0609020204030204" pitchFamily="49" charset="0"/>
              </a:rPr>
              <a:t>(item1</a:t>
            </a:r>
            <a:r>
              <a:rPr lang="en-US" altLang="ja-JP" dirty="0">
                <a:solidFill>
                  <a:schemeClr val="tx1"/>
                </a:solidFill>
                <a:latin typeface="Consolas" panose="020B0609020204030204" pitchFamily="49" charset="0"/>
              </a:rPr>
              <a:t>));</a:t>
            </a:r>
            <a:endParaRPr lang="en-US" altLang="ja-JP" dirty="0" smtClean="0">
              <a:solidFill>
                <a:schemeClr val="tx1"/>
              </a:solidFill>
              <a:effectLst/>
              <a:latin typeface="Consolas" panose="020B0609020204030204" pitchFamily="49" charset="0"/>
            </a:endParaRPr>
          </a:p>
          <a:p>
            <a:r>
              <a:rPr lang="en-US" altLang="ja-JP" b="0" dirty="0" smtClean="0">
                <a:effectLst/>
                <a:latin typeface="Consolas" panose="020B0609020204030204" pitchFamily="49" charset="0"/>
              </a:rPr>
              <a:t>}</a:t>
            </a:r>
            <a:endParaRPr lang="en-US" altLang="ja-JP" b="0" dirty="0">
              <a:effectLst/>
              <a:latin typeface="Consolas" panose="020B0609020204030204" pitchFamily="49" charset="0"/>
            </a:endParaRPr>
          </a:p>
        </p:txBody>
      </p:sp>
      <p:sp>
        <p:nvSpPr>
          <p:cNvPr id="9" name="テキスト ボックス 8"/>
          <p:cNvSpPr txBox="1"/>
          <p:nvPr/>
        </p:nvSpPr>
        <p:spPr>
          <a:xfrm>
            <a:off x="1882688" y="3239816"/>
            <a:ext cx="2574005" cy="369332"/>
          </a:xfrm>
          <a:prstGeom prst="rect">
            <a:avLst/>
          </a:prstGeom>
          <a:noFill/>
        </p:spPr>
        <p:txBody>
          <a:bodyPr wrap="square" rtlCol="0">
            <a:spAutoFit/>
          </a:bodyPr>
          <a:lstStyle/>
          <a:p>
            <a:r>
              <a:rPr kumimoji="1" lang="en-US" altLang="ja-JP" dirty="0" smtClean="0">
                <a:latin typeface="メイリオ" panose="020B0604030504040204" pitchFamily="50" charset="-128"/>
                <a:ea typeface="メイリオ" panose="020B0604030504040204" pitchFamily="50" charset="-128"/>
              </a:rPr>
              <a:t>&lt;</a:t>
            </a:r>
            <a:r>
              <a:rPr kumimoji="1" lang="en-US" altLang="ja-JP" b="1" dirty="0" err="1" smtClean="0">
                <a:latin typeface="メイリオ" panose="020B0604030504040204" pitchFamily="50" charset="-128"/>
                <a:ea typeface="メイリオ" panose="020B0604030504040204" pitchFamily="50" charset="-128"/>
              </a:rPr>
              <a:t>CalcPrice</a:t>
            </a:r>
            <a:r>
              <a:rPr lang="ja-JP" altLang="en-US" dirty="0" smtClean="0">
                <a:latin typeface="メイリオ" panose="020B0604030504040204" pitchFamily="50" charset="-128"/>
                <a:ea typeface="メイリオ" panose="020B0604030504040204" pitchFamily="50" charset="-128"/>
              </a:rPr>
              <a:t>クラス</a:t>
            </a:r>
            <a:r>
              <a:rPr lang="en-US" altLang="ja-JP" dirty="0">
                <a:latin typeface="メイリオ" panose="020B0604030504040204" pitchFamily="50" charset="-128"/>
                <a:ea typeface="メイリオ" panose="020B0604030504040204" pitchFamily="50" charset="-128"/>
              </a:rPr>
              <a:t>&gt;</a:t>
            </a:r>
            <a:endParaRPr kumimoji="1" lang="ja-JP" altLang="en-US" dirty="0">
              <a:latin typeface="メイリオ" panose="020B0604030504040204" pitchFamily="50" charset="-128"/>
              <a:ea typeface="メイリオ" panose="020B0604030504040204" pitchFamily="50" charset="-128"/>
            </a:endParaRPr>
          </a:p>
        </p:txBody>
      </p:sp>
      <p:sp>
        <p:nvSpPr>
          <p:cNvPr id="10" name="テキスト ボックス 9"/>
          <p:cNvSpPr txBox="1"/>
          <p:nvPr/>
        </p:nvSpPr>
        <p:spPr>
          <a:xfrm>
            <a:off x="7551148" y="3244063"/>
            <a:ext cx="2957417" cy="369332"/>
          </a:xfrm>
          <a:prstGeom prst="rect">
            <a:avLst/>
          </a:prstGeom>
          <a:noFill/>
        </p:spPr>
        <p:txBody>
          <a:bodyPr wrap="square" rtlCol="0">
            <a:spAutoFit/>
          </a:bodyPr>
          <a:lstStyle/>
          <a:p>
            <a:r>
              <a:rPr kumimoji="1" lang="en-US" altLang="ja-JP" dirty="0" smtClean="0">
                <a:latin typeface="メイリオ" panose="020B0604030504040204" pitchFamily="50" charset="-128"/>
                <a:ea typeface="メイリオ" panose="020B0604030504040204" pitchFamily="50" charset="-128"/>
              </a:rPr>
              <a:t>&lt;</a:t>
            </a:r>
            <a:r>
              <a:rPr kumimoji="1" lang="en-US" altLang="ja-JP" b="1" dirty="0" err="1" smtClean="0">
                <a:latin typeface="メイリオ" panose="020B0604030504040204" pitchFamily="50" charset="-128"/>
                <a:ea typeface="メイリオ" panose="020B0604030504040204" pitchFamily="50" charset="-128"/>
              </a:rPr>
              <a:t>CalcPriceTest</a:t>
            </a:r>
            <a:r>
              <a:rPr lang="ja-JP" altLang="en-US" dirty="0" smtClean="0">
                <a:latin typeface="メイリオ" panose="020B0604030504040204" pitchFamily="50" charset="-128"/>
                <a:ea typeface="メイリオ" panose="020B0604030504040204" pitchFamily="50" charset="-128"/>
              </a:rPr>
              <a:t>クラス</a:t>
            </a:r>
            <a:r>
              <a:rPr lang="en-US" altLang="ja-JP" dirty="0">
                <a:latin typeface="メイリオ" panose="020B0604030504040204" pitchFamily="50" charset="-128"/>
                <a:ea typeface="メイリオ" panose="020B0604030504040204" pitchFamily="50" charset="-128"/>
              </a:rPr>
              <a:t>&gt;</a:t>
            </a:r>
            <a:endParaRPr kumimoji="1" lang="ja-JP" altLang="en-US" dirty="0">
              <a:latin typeface="メイリオ" panose="020B0604030504040204" pitchFamily="50" charset="-128"/>
              <a:ea typeface="メイリオ" panose="020B0604030504040204" pitchFamily="50" charset="-128"/>
            </a:endParaRPr>
          </a:p>
        </p:txBody>
      </p:sp>
      <p:sp>
        <p:nvSpPr>
          <p:cNvPr id="11" name="下矢印 10"/>
          <p:cNvSpPr/>
          <p:nvPr/>
        </p:nvSpPr>
        <p:spPr>
          <a:xfrm rot="16200000">
            <a:off x="5356990" y="4388446"/>
            <a:ext cx="1024176" cy="749727"/>
          </a:xfrm>
          <a:prstGeom prst="down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21340230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Step2: </a:t>
            </a:r>
            <a:r>
              <a:rPr lang="ja-JP" altLang="en-US" dirty="0">
                <a:solidFill>
                  <a:schemeClr val="bg1"/>
                </a:solidFill>
              </a:rPr>
              <a:t>テストコードの検索</a:t>
            </a:r>
            <a:endParaRPr kumimoji="1" lang="ja-JP" altLang="en-US" dirty="0">
              <a:solidFill>
                <a:schemeClr val="bg1"/>
              </a:solidFill>
            </a:endParaRPr>
          </a:p>
        </p:txBody>
      </p:sp>
      <p:sp>
        <p:nvSpPr>
          <p:cNvPr id="4" name="コンテンツ プレースホルダー 2"/>
          <p:cNvSpPr>
            <a:spLocks noGrp="1"/>
          </p:cNvSpPr>
          <p:nvPr>
            <p:ph idx="1"/>
          </p:nvPr>
        </p:nvSpPr>
        <p:spPr>
          <a:xfrm>
            <a:off x="567175" y="1390141"/>
            <a:ext cx="10515600" cy="2070813"/>
          </a:xfrm>
        </p:spPr>
        <p:txBody>
          <a:bodyPr>
            <a:normAutofit/>
          </a:bodyPr>
          <a:lstStyle/>
          <a:p>
            <a:r>
              <a:rPr lang="ja-JP" altLang="en-US" dirty="0" smtClean="0"/>
              <a:t>テスト対象コードとテストコードを対応付ける</a:t>
            </a:r>
            <a:endParaRPr lang="en-US" altLang="ja-JP" dirty="0" smtClean="0"/>
          </a:p>
          <a:p>
            <a:pPr marL="914400" lvl="1" indent="-457200">
              <a:buFont typeface="+mj-ea"/>
              <a:buAutoNum type="circleNumDbPlain"/>
            </a:pPr>
            <a:r>
              <a:rPr lang="ja-JP" altLang="en-US" dirty="0" smtClean="0"/>
              <a:t>命名規則によるテストクラスと対象クラスの対応付け</a:t>
            </a:r>
            <a:endParaRPr lang="en-US" altLang="ja-JP" dirty="0" smtClean="0"/>
          </a:p>
          <a:p>
            <a:pPr marL="914400" lvl="1" indent="-457200">
              <a:buFont typeface="+mj-ea"/>
              <a:buAutoNum type="circleNumDbPlain"/>
            </a:pPr>
            <a:r>
              <a:rPr lang="ja-JP" altLang="en-US" dirty="0" smtClean="0"/>
              <a:t>テストコード内</a:t>
            </a:r>
            <a:r>
              <a:rPr lang="ja-JP" altLang="en-US" dirty="0" smtClean="0"/>
              <a:t>のメソッド呼び出しを確認</a:t>
            </a:r>
            <a:endParaRPr lang="en-US" altLang="ja-JP" dirty="0" smtClean="0"/>
          </a:p>
          <a:p>
            <a:pPr marL="914400" lvl="1" indent="-457200">
              <a:buFont typeface="+mj-ea"/>
              <a:buAutoNum type="circleNumDbPlain"/>
            </a:pPr>
            <a:r>
              <a:rPr lang="ja-JP" altLang="en-US" dirty="0" smtClean="0"/>
              <a:t>メソッド名の比較に</a:t>
            </a:r>
            <a:r>
              <a:rPr lang="ja-JP" altLang="en-US" dirty="0" smtClean="0"/>
              <a:t>よるテストメソッドと対象メソッドの対応付け</a:t>
            </a:r>
            <a:endParaRPr lang="en-US" altLang="ja-JP" dirty="0" smtClean="0"/>
          </a:p>
        </p:txBody>
      </p:sp>
      <p:sp>
        <p:nvSpPr>
          <p:cNvPr id="5" name="テキスト ボックス 4"/>
          <p:cNvSpPr txBox="1"/>
          <p:nvPr/>
        </p:nvSpPr>
        <p:spPr>
          <a:xfrm>
            <a:off x="1286856" y="6037291"/>
            <a:ext cx="4005159"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類似</a:t>
            </a:r>
            <a:r>
              <a:rPr lang="ja-JP" altLang="en-US" sz="2000" dirty="0" smtClean="0">
                <a:latin typeface="メイリオ" panose="020B0604030504040204" pitchFamily="50" charset="-128"/>
                <a:ea typeface="メイリオ" panose="020B0604030504040204" pitchFamily="50" charset="-128"/>
              </a:rPr>
              <a:t>コード片</a:t>
            </a:r>
            <a:r>
              <a:rPr lang="en-US" altLang="ja-JP" sz="2000" dirty="0" smtClean="0">
                <a:latin typeface="メイリオ" panose="020B0604030504040204" pitchFamily="50" charset="-128"/>
                <a:ea typeface="メイリオ" panose="020B0604030504040204" pitchFamily="50" charset="-128"/>
              </a:rPr>
              <a:t>(</a:t>
            </a:r>
            <a:r>
              <a:rPr lang="ja-JP" altLang="en-US" sz="2000" dirty="0" smtClean="0">
                <a:latin typeface="メイリオ" panose="020B0604030504040204" pitchFamily="50" charset="-128"/>
                <a:ea typeface="メイリオ" panose="020B0604030504040204" pitchFamily="50" charset="-128"/>
              </a:rPr>
              <a:t>テスト対象</a:t>
            </a:r>
            <a:r>
              <a:rPr lang="en-US" altLang="ja-JP" sz="2000" dirty="0" smtClean="0">
                <a:latin typeface="メイリオ" panose="020B0604030504040204" pitchFamily="50" charset="-128"/>
                <a:ea typeface="メイリオ" panose="020B0604030504040204" pitchFamily="50" charset="-128"/>
              </a:rPr>
              <a:t>)</a:t>
            </a:r>
            <a:endParaRPr kumimoji="1" lang="ja-JP" altLang="en-US" sz="2000" dirty="0">
              <a:latin typeface="メイリオ" panose="020B0604030504040204" pitchFamily="50" charset="-128"/>
              <a:ea typeface="メイリオ" panose="020B0604030504040204" pitchFamily="50" charset="-128"/>
            </a:endParaRPr>
          </a:p>
        </p:txBody>
      </p:sp>
      <p:sp>
        <p:nvSpPr>
          <p:cNvPr id="6" name="テキスト ボックス 5"/>
          <p:cNvSpPr txBox="1"/>
          <p:nvPr/>
        </p:nvSpPr>
        <p:spPr>
          <a:xfrm>
            <a:off x="7879714" y="6037291"/>
            <a:ext cx="1908387"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テストコード</a:t>
            </a:r>
            <a:endParaRPr kumimoji="1" lang="ja-JP" altLang="en-US" sz="2000" dirty="0">
              <a:latin typeface="メイリオ" panose="020B0604030504040204" pitchFamily="50" charset="-128"/>
              <a:ea typeface="メイリオ" panose="020B0604030504040204" pitchFamily="50" charset="-128"/>
            </a:endParaRPr>
          </a:p>
        </p:txBody>
      </p:sp>
      <p:sp>
        <p:nvSpPr>
          <p:cNvPr id="7" name="正方形/長方形 6"/>
          <p:cNvSpPr/>
          <p:nvPr/>
        </p:nvSpPr>
        <p:spPr>
          <a:xfrm>
            <a:off x="566462" y="3565604"/>
            <a:ext cx="5108251" cy="24468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sz="1700" dirty="0" smtClean="0">
                <a:latin typeface="Consolas" panose="020B0609020204030204" pitchFamily="49" charset="0"/>
              </a:rPr>
              <a:t>public </a:t>
            </a:r>
            <a:r>
              <a:rPr lang="en-US" altLang="ja-JP" sz="1700" dirty="0" err="1" smtClean="0">
                <a:latin typeface="Consolas" panose="020B0609020204030204" pitchFamily="49" charset="0"/>
              </a:rPr>
              <a:t>int</a:t>
            </a:r>
            <a:r>
              <a:rPr lang="en-US" altLang="ja-JP" sz="1700" dirty="0" smtClean="0">
                <a:latin typeface="Consolas" panose="020B0609020204030204" pitchFamily="49" charset="0"/>
              </a:rPr>
              <a:t> </a:t>
            </a:r>
            <a:r>
              <a:rPr lang="en-US" altLang="ja-JP" sz="1700"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sz="1700" dirty="0" smtClean="0">
                <a:latin typeface="Consolas" panose="020B0609020204030204" pitchFamily="49" charset="0"/>
              </a:rPr>
              <a:t>(</a:t>
            </a:r>
            <a:r>
              <a:rPr lang="en-US" altLang="ja-JP" sz="1700" dirty="0" err="1" smtClean="0">
                <a:latin typeface="Consolas" panose="020B0609020204030204" pitchFamily="49" charset="0"/>
              </a:rPr>
              <a:t>int</a:t>
            </a:r>
            <a:r>
              <a:rPr lang="en-US" altLang="ja-JP" sz="1700" dirty="0" smtClean="0">
                <a:latin typeface="Consolas" panose="020B0609020204030204" pitchFamily="49" charset="0"/>
              </a:rPr>
              <a:t> ...cost){</a:t>
            </a:r>
          </a:p>
          <a:p>
            <a:r>
              <a:rPr lang="ja-JP" altLang="en-US" sz="1700" dirty="0" smtClean="0">
                <a:latin typeface="Consolas" panose="020B0609020204030204" pitchFamily="49" charset="0"/>
              </a:rPr>
              <a:t>    </a:t>
            </a:r>
            <a:r>
              <a:rPr lang="en-US" altLang="ja-JP" sz="1700" dirty="0" err="1" smtClean="0">
                <a:latin typeface="Consolas" panose="020B0609020204030204" pitchFamily="49" charset="0"/>
              </a:rPr>
              <a:t>int</a:t>
            </a:r>
            <a:r>
              <a:rPr lang="en-US" altLang="ja-JP" sz="1700" dirty="0" smtClean="0">
                <a:latin typeface="Consolas" panose="020B0609020204030204" pitchFamily="49" charset="0"/>
              </a:rPr>
              <a:t> </a:t>
            </a:r>
            <a:r>
              <a:rPr lang="en-US" altLang="ja-JP" sz="1700" dirty="0" err="1" smtClean="0">
                <a:latin typeface="Consolas" panose="020B0609020204030204" pitchFamily="49" charset="0"/>
              </a:rPr>
              <a:t>totalcost</a:t>
            </a:r>
            <a:r>
              <a:rPr lang="en-US" altLang="ja-JP" sz="1700" dirty="0" smtClean="0">
                <a:latin typeface="Consolas" panose="020B0609020204030204" pitchFamily="49" charset="0"/>
              </a:rPr>
              <a:t>= 0;</a:t>
            </a:r>
          </a:p>
          <a:p>
            <a:endParaRPr lang="en-US" altLang="ja-JP" sz="1700" dirty="0" smtClean="0">
              <a:latin typeface="Consolas" panose="020B0609020204030204" pitchFamily="49" charset="0"/>
            </a:endParaRPr>
          </a:p>
          <a:p>
            <a:r>
              <a:rPr lang="ja-JP" altLang="en-US" sz="1700" dirty="0" smtClean="0">
                <a:latin typeface="Consolas" panose="020B0609020204030204" pitchFamily="49" charset="0"/>
              </a:rPr>
              <a:t>    </a:t>
            </a:r>
            <a:r>
              <a:rPr lang="en-US" altLang="ja-JP" sz="1700" dirty="0" smtClean="0">
                <a:latin typeface="Consolas" panose="020B0609020204030204" pitchFamily="49" charset="0"/>
              </a:rPr>
              <a:t>for(</a:t>
            </a:r>
            <a:r>
              <a:rPr lang="en-US" altLang="ja-JP" sz="1700" dirty="0" err="1" smtClean="0">
                <a:latin typeface="Consolas" panose="020B0609020204030204" pitchFamily="49" charset="0"/>
              </a:rPr>
              <a:t>int</a:t>
            </a:r>
            <a:r>
              <a:rPr lang="en-US" altLang="ja-JP" sz="1700" dirty="0" smtClean="0">
                <a:latin typeface="Consolas" panose="020B0609020204030204" pitchFamily="49" charset="0"/>
              </a:rPr>
              <a:t> </a:t>
            </a:r>
            <a:r>
              <a:rPr lang="en-US" altLang="ja-JP" sz="1700" dirty="0" err="1" smtClean="0">
                <a:latin typeface="Consolas" panose="020B0609020204030204" pitchFamily="49" charset="0"/>
              </a:rPr>
              <a:t>i</a:t>
            </a:r>
            <a:r>
              <a:rPr lang="en-US" altLang="ja-JP" sz="1700" dirty="0" smtClean="0">
                <a:latin typeface="Consolas" panose="020B0609020204030204" pitchFamily="49" charset="0"/>
              </a:rPr>
              <a:t>=0; </a:t>
            </a:r>
            <a:r>
              <a:rPr lang="en-US" altLang="ja-JP" sz="1700" dirty="0" err="1" smtClean="0">
                <a:latin typeface="Consolas" panose="020B0609020204030204" pitchFamily="49" charset="0"/>
              </a:rPr>
              <a:t>i</a:t>
            </a:r>
            <a:r>
              <a:rPr lang="en-US" altLang="ja-JP" sz="1700" dirty="0" smtClean="0">
                <a:latin typeface="Consolas" panose="020B0609020204030204" pitchFamily="49" charset="0"/>
              </a:rPr>
              <a:t> &lt; </a:t>
            </a:r>
            <a:r>
              <a:rPr lang="en-US" altLang="ja-JP" sz="1700" dirty="0" err="1" smtClean="0">
                <a:latin typeface="Consolas" panose="020B0609020204030204" pitchFamily="49" charset="0"/>
              </a:rPr>
              <a:t>cost.length</a:t>
            </a:r>
            <a:r>
              <a:rPr lang="en-US" altLang="ja-JP" sz="1700" dirty="0" smtClean="0">
                <a:latin typeface="Consolas" panose="020B0609020204030204" pitchFamily="49" charset="0"/>
              </a:rPr>
              <a:t>; </a:t>
            </a:r>
            <a:r>
              <a:rPr lang="en-US" altLang="ja-JP" sz="1700" dirty="0" err="1" smtClean="0">
                <a:latin typeface="Consolas" panose="020B0609020204030204" pitchFamily="49" charset="0"/>
              </a:rPr>
              <a:t>i</a:t>
            </a:r>
            <a:r>
              <a:rPr lang="en-US" altLang="ja-JP" sz="1700" dirty="0" smtClean="0">
                <a:latin typeface="Consolas" panose="020B0609020204030204" pitchFamily="49" charset="0"/>
              </a:rPr>
              <a:t>++){</a:t>
            </a:r>
          </a:p>
          <a:p>
            <a:r>
              <a:rPr lang="en-US" altLang="ja-JP" sz="1700" dirty="0">
                <a:latin typeface="Consolas" panose="020B0609020204030204" pitchFamily="49" charset="0"/>
              </a:rPr>
              <a:t> </a:t>
            </a:r>
            <a:r>
              <a:rPr lang="en-US" altLang="ja-JP" sz="1700" dirty="0" smtClean="0">
                <a:latin typeface="Consolas" panose="020B0609020204030204" pitchFamily="49" charset="0"/>
              </a:rPr>
              <a:t>       </a:t>
            </a:r>
            <a:r>
              <a:rPr lang="en-US" altLang="ja-JP" sz="1700" dirty="0" err="1" smtClean="0">
                <a:latin typeface="Consolas" panose="020B0609020204030204" pitchFamily="49" charset="0"/>
              </a:rPr>
              <a:t>totalcost</a:t>
            </a:r>
            <a:r>
              <a:rPr lang="en-US" altLang="ja-JP" sz="1700" dirty="0" smtClean="0">
                <a:latin typeface="Consolas" panose="020B0609020204030204" pitchFamily="49" charset="0"/>
              </a:rPr>
              <a:t> += cost[</a:t>
            </a:r>
            <a:r>
              <a:rPr lang="en-US" altLang="ja-JP" sz="1700" dirty="0" err="1" smtClean="0">
                <a:latin typeface="Consolas" panose="020B0609020204030204" pitchFamily="49" charset="0"/>
              </a:rPr>
              <a:t>i</a:t>
            </a:r>
            <a:r>
              <a:rPr lang="en-US" altLang="ja-JP" sz="1700" dirty="0" smtClean="0">
                <a:latin typeface="Consolas" panose="020B0609020204030204" pitchFamily="49" charset="0"/>
              </a:rPr>
              <a:t>];</a:t>
            </a:r>
          </a:p>
          <a:p>
            <a:r>
              <a:rPr lang="en-US" altLang="ja-JP" sz="1700" dirty="0">
                <a:latin typeface="Consolas" panose="020B0609020204030204" pitchFamily="49" charset="0"/>
              </a:rPr>
              <a:t> </a:t>
            </a:r>
            <a:r>
              <a:rPr lang="en-US" altLang="ja-JP" sz="1700" dirty="0" smtClean="0">
                <a:latin typeface="Consolas" panose="020B0609020204030204" pitchFamily="49" charset="0"/>
              </a:rPr>
              <a:t>   }</a:t>
            </a:r>
          </a:p>
          <a:p>
            <a:endParaRPr lang="en-US" altLang="ja-JP" sz="1700" dirty="0" smtClean="0">
              <a:latin typeface="Consolas" panose="020B0609020204030204" pitchFamily="49" charset="0"/>
            </a:endParaRPr>
          </a:p>
          <a:p>
            <a:r>
              <a:rPr lang="en-US" altLang="ja-JP" sz="1700" dirty="0">
                <a:latin typeface="Consolas" panose="020B0609020204030204" pitchFamily="49" charset="0"/>
              </a:rPr>
              <a:t> </a:t>
            </a:r>
            <a:r>
              <a:rPr lang="en-US" altLang="ja-JP" sz="1700" dirty="0" smtClean="0">
                <a:latin typeface="Consolas" panose="020B0609020204030204" pitchFamily="49" charset="0"/>
              </a:rPr>
              <a:t>   return </a:t>
            </a:r>
            <a:r>
              <a:rPr lang="en-US" altLang="ja-JP" sz="1700" dirty="0" err="1" smtClean="0">
                <a:latin typeface="Consolas" panose="020B0609020204030204" pitchFamily="49" charset="0"/>
              </a:rPr>
              <a:t>totalcost</a:t>
            </a:r>
            <a:r>
              <a:rPr lang="en-US" altLang="ja-JP" sz="1700" dirty="0" smtClean="0">
                <a:latin typeface="Consolas" panose="020B0609020204030204" pitchFamily="49" charset="0"/>
              </a:rPr>
              <a:t>;</a:t>
            </a:r>
          </a:p>
          <a:p>
            <a:r>
              <a:rPr lang="en-US" altLang="ja-JP" sz="1700" dirty="0" smtClean="0">
                <a:latin typeface="Consolas" panose="020B0609020204030204" pitchFamily="49" charset="0"/>
              </a:rPr>
              <a:t>}</a:t>
            </a:r>
          </a:p>
        </p:txBody>
      </p:sp>
      <p:sp>
        <p:nvSpPr>
          <p:cNvPr id="8" name="正方形/長方形 7"/>
          <p:cNvSpPr/>
          <p:nvPr/>
        </p:nvSpPr>
        <p:spPr>
          <a:xfrm>
            <a:off x="5824975" y="3565603"/>
            <a:ext cx="5626796" cy="24468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sz="1700" b="0" dirty="0" smtClean="0">
                <a:effectLst/>
                <a:latin typeface="Consolas" panose="020B0609020204030204" pitchFamily="49" charset="0"/>
              </a:rPr>
              <a:t>@Test</a:t>
            </a:r>
          </a:p>
          <a:p>
            <a:r>
              <a:rPr lang="en-US" altLang="ja-JP" sz="1700" b="0" dirty="0" smtClean="0">
                <a:effectLst/>
                <a:latin typeface="Consolas" panose="020B0609020204030204" pitchFamily="49" charset="0"/>
              </a:rPr>
              <a:t>public void </a:t>
            </a:r>
            <a:r>
              <a:rPr lang="en-US" altLang="ja-JP" sz="1700"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testCalcPrice</a:t>
            </a:r>
            <a:r>
              <a:rPr lang="en-US" altLang="ja-JP" sz="1700" b="0" dirty="0" smtClean="0">
                <a:effectLst/>
                <a:latin typeface="Consolas" panose="020B0609020204030204" pitchFamily="49" charset="0"/>
              </a:rPr>
              <a:t>() throws </a:t>
            </a:r>
            <a:r>
              <a:rPr lang="en-US" altLang="ja-JP" sz="1700" b="0" dirty="0" err="1" smtClean="0">
                <a:effectLst/>
                <a:latin typeface="Consolas" panose="020B0609020204030204" pitchFamily="49" charset="0"/>
              </a:rPr>
              <a:t>Throwable</a:t>
            </a:r>
            <a:r>
              <a:rPr lang="en-US" altLang="ja-JP" sz="1700" b="0" dirty="0" smtClean="0">
                <a:effectLst/>
                <a:latin typeface="Consolas" panose="020B0609020204030204" pitchFamily="49" charset="0"/>
              </a:rPr>
              <a:t>{</a:t>
            </a:r>
          </a:p>
          <a:p>
            <a:r>
              <a:rPr lang="en-US" altLang="ja-JP" sz="1700" b="0" dirty="0" smtClean="0">
                <a:effectLst/>
                <a:latin typeface="Consolas" panose="020B0609020204030204" pitchFamily="49" charset="0"/>
              </a:rPr>
              <a:t>    </a:t>
            </a:r>
            <a:r>
              <a:rPr lang="en-US" altLang="ja-JP" sz="1700" b="0" dirty="0" err="1" smtClean="0">
                <a:effectLst/>
                <a:latin typeface="Consolas" panose="020B0609020204030204" pitchFamily="49" charset="0"/>
              </a:rPr>
              <a:t>CalcPrice</a:t>
            </a:r>
            <a:r>
              <a:rPr lang="en-US" altLang="ja-JP" sz="1700" b="0" dirty="0" smtClean="0">
                <a:effectLst/>
                <a:latin typeface="Consolas" panose="020B0609020204030204" pitchFamily="49" charset="0"/>
              </a:rPr>
              <a:t> </a:t>
            </a:r>
            <a:r>
              <a:rPr lang="en-US" altLang="ja-JP" sz="1700" b="0" dirty="0" err="1" smtClean="0">
                <a:effectLst/>
                <a:latin typeface="Consolas" panose="020B0609020204030204" pitchFamily="49" charset="0"/>
              </a:rPr>
              <a:t>sut</a:t>
            </a:r>
            <a:r>
              <a:rPr lang="en-US" altLang="ja-JP" sz="1700" b="0" dirty="0" smtClean="0">
                <a:effectLst/>
                <a:latin typeface="Consolas" panose="020B0609020204030204" pitchFamily="49" charset="0"/>
              </a:rPr>
              <a:t> = new </a:t>
            </a:r>
            <a:r>
              <a:rPr lang="en-US" altLang="ja-JP" sz="1700" b="0" dirty="0" err="1" smtClean="0">
                <a:effectLst/>
                <a:latin typeface="Consolas" panose="020B0609020204030204" pitchFamily="49" charset="0"/>
              </a:rPr>
              <a:t>CalcPrice</a:t>
            </a:r>
            <a:r>
              <a:rPr lang="en-US" altLang="ja-JP" sz="1700" b="0" dirty="0" smtClean="0">
                <a:effectLst/>
                <a:latin typeface="Consolas" panose="020B0609020204030204" pitchFamily="49" charset="0"/>
              </a:rPr>
              <a:t>();</a:t>
            </a:r>
          </a:p>
          <a:p>
            <a:r>
              <a:rPr lang="en-US" altLang="ja-JP" sz="1700" b="0" dirty="0" smtClean="0">
                <a:effectLst/>
                <a:latin typeface="Consolas" panose="020B0609020204030204" pitchFamily="49" charset="0"/>
              </a:rPr>
              <a:t>    </a:t>
            </a:r>
            <a:r>
              <a:rPr lang="en-US" altLang="ja-JP" sz="1700" b="0" dirty="0" err="1" smtClean="0">
                <a:effectLst/>
                <a:latin typeface="Consolas" panose="020B0609020204030204" pitchFamily="49" charset="0"/>
              </a:rPr>
              <a:t>int</a:t>
            </a:r>
            <a:r>
              <a:rPr lang="en-US" altLang="ja-JP" sz="1700" b="0" dirty="0" smtClean="0">
                <a:effectLst/>
                <a:latin typeface="Consolas" panose="020B0609020204030204" pitchFamily="49" charset="0"/>
              </a:rPr>
              <a:t>[] item1 = new </a:t>
            </a:r>
            <a:r>
              <a:rPr lang="en-US" altLang="ja-JP" sz="1700" b="0" dirty="0" err="1" smtClean="0">
                <a:effectLst/>
                <a:latin typeface="Consolas" panose="020B0609020204030204" pitchFamily="49" charset="0"/>
              </a:rPr>
              <a:t>int</a:t>
            </a:r>
            <a:r>
              <a:rPr lang="en-US" altLang="ja-JP" sz="1700" b="0" dirty="0" smtClean="0">
                <a:effectLst/>
                <a:latin typeface="Consolas" panose="020B0609020204030204" pitchFamily="49" charset="0"/>
              </a:rPr>
              <a:t>[0];</a:t>
            </a:r>
          </a:p>
          <a:p>
            <a:r>
              <a:rPr lang="en-US" altLang="ja-JP" sz="1700" b="0" dirty="0" smtClean="0">
                <a:effectLst/>
                <a:latin typeface="Consolas" panose="020B0609020204030204" pitchFamily="49" charset="0"/>
              </a:rPr>
              <a:t>    </a:t>
            </a:r>
            <a:r>
              <a:rPr lang="en-US" altLang="ja-JP" sz="1700" b="0" dirty="0" err="1" smtClean="0">
                <a:effectLst/>
                <a:latin typeface="Consolas" panose="020B0609020204030204" pitchFamily="49" charset="0"/>
              </a:rPr>
              <a:t>int</a:t>
            </a:r>
            <a:r>
              <a:rPr lang="en-US" altLang="ja-JP" sz="1700" b="0" dirty="0" smtClean="0">
                <a:effectLst/>
                <a:latin typeface="Consolas" panose="020B0609020204030204" pitchFamily="49" charset="0"/>
              </a:rPr>
              <a:t>[] item2 = new </a:t>
            </a:r>
            <a:r>
              <a:rPr lang="en-US" altLang="ja-JP" sz="1700" b="0" dirty="0" err="1" smtClean="0">
                <a:effectLst/>
                <a:latin typeface="Consolas" panose="020B0609020204030204" pitchFamily="49" charset="0"/>
              </a:rPr>
              <a:t>int</a:t>
            </a:r>
            <a:r>
              <a:rPr lang="en-US" altLang="ja-JP" sz="1700" b="0" dirty="0" smtClean="0">
                <a:effectLst/>
                <a:latin typeface="Consolas" panose="020B0609020204030204" pitchFamily="49" charset="0"/>
              </a:rPr>
              <a:t>[100];</a:t>
            </a:r>
          </a:p>
          <a:p>
            <a:r>
              <a:rPr lang="en-US" altLang="ja-JP" sz="1700" b="0" dirty="0" smtClean="0">
                <a:effectLst/>
                <a:latin typeface="Consolas" panose="020B0609020204030204" pitchFamily="49" charset="0"/>
              </a:rPr>
              <a:t>    </a:t>
            </a:r>
            <a:r>
              <a:rPr lang="en-US" altLang="ja-JP" sz="1700" b="0" dirty="0" err="1" smtClean="0">
                <a:effectLst/>
                <a:latin typeface="Consolas" panose="020B0609020204030204" pitchFamily="49" charset="0"/>
              </a:rPr>
              <a:t>assertEquals</a:t>
            </a:r>
            <a:r>
              <a:rPr lang="en-US" altLang="ja-JP" sz="1700" b="0" dirty="0" smtClean="0">
                <a:effectLst/>
                <a:latin typeface="Consolas" panose="020B0609020204030204" pitchFamily="49" charset="0"/>
              </a:rPr>
              <a:t>(0, </a:t>
            </a:r>
            <a:r>
              <a:rPr lang="en-US" altLang="ja-JP" sz="1700" dirty="0" err="1">
                <a:latin typeface="Consolas" panose="020B0609020204030204" pitchFamily="49" charset="0"/>
              </a:rPr>
              <a:t>sut.</a:t>
            </a:r>
            <a:r>
              <a:rPr lang="en-US" altLang="ja-JP" sz="1700"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sz="1700" dirty="0">
                <a:latin typeface="Consolas" panose="020B0609020204030204" pitchFamily="49" charset="0"/>
              </a:rPr>
              <a:t>(item1));</a:t>
            </a:r>
            <a:endParaRPr lang="en-US" altLang="ja-JP" sz="1700" b="0" dirty="0" smtClean="0">
              <a:effectLst/>
              <a:latin typeface="Consolas" panose="020B0609020204030204" pitchFamily="49" charset="0"/>
            </a:endParaRPr>
          </a:p>
          <a:p>
            <a:r>
              <a:rPr lang="en-US" altLang="ja-JP" sz="1700" b="0" dirty="0" smtClean="0">
                <a:effectLst/>
                <a:latin typeface="Consolas" panose="020B0609020204030204" pitchFamily="49" charset="0"/>
              </a:rPr>
              <a:t>    </a:t>
            </a:r>
            <a:r>
              <a:rPr lang="en-US" altLang="ja-JP" sz="1700" b="0" dirty="0" err="1" smtClean="0">
                <a:effectLst/>
                <a:latin typeface="Consolas" panose="020B0609020204030204" pitchFamily="49" charset="0"/>
              </a:rPr>
              <a:t>assertEquals</a:t>
            </a:r>
            <a:r>
              <a:rPr lang="en-US" altLang="ja-JP" sz="1700" b="0" dirty="0" smtClean="0">
                <a:effectLst/>
                <a:latin typeface="Consolas" panose="020B0609020204030204" pitchFamily="49" charset="0"/>
              </a:rPr>
              <a:t>(100, </a:t>
            </a:r>
            <a:r>
              <a:rPr lang="en-US" altLang="ja-JP" sz="1700" dirty="0" err="1">
                <a:latin typeface="Consolas" panose="020B0609020204030204" pitchFamily="49" charset="0"/>
              </a:rPr>
              <a:t>sut.</a:t>
            </a:r>
            <a:r>
              <a:rPr lang="en-US" altLang="ja-JP" sz="1700"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sz="1700" dirty="0">
                <a:latin typeface="Consolas" panose="020B0609020204030204" pitchFamily="49" charset="0"/>
              </a:rPr>
              <a:t>(item2</a:t>
            </a:r>
            <a:r>
              <a:rPr lang="en-US" altLang="ja-JP" sz="1700" dirty="0" smtClean="0">
                <a:latin typeface="Consolas" panose="020B0609020204030204" pitchFamily="49" charset="0"/>
              </a:rPr>
              <a:t>));</a:t>
            </a:r>
          </a:p>
          <a:p>
            <a:r>
              <a:rPr lang="en-US" altLang="ja-JP" sz="1700" dirty="0" smtClean="0">
                <a:solidFill>
                  <a:schemeClr val="tx1"/>
                </a:solidFill>
                <a:latin typeface="Consolas" panose="020B0609020204030204" pitchFamily="49" charset="0"/>
              </a:rPr>
              <a:t>    </a:t>
            </a:r>
            <a:r>
              <a:rPr lang="en-US" altLang="ja-JP" sz="1700" dirty="0" err="1" smtClean="0">
                <a:solidFill>
                  <a:schemeClr val="tx1"/>
                </a:solidFill>
                <a:latin typeface="Consolas" panose="020B0609020204030204" pitchFamily="49" charset="0"/>
              </a:rPr>
              <a:t>assertNotNull</a:t>
            </a:r>
            <a:r>
              <a:rPr lang="en-US" altLang="ja-JP" sz="1700" dirty="0" smtClean="0">
                <a:solidFill>
                  <a:schemeClr val="tx1"/>
                </a:solidFill>
                <a:latin typeface="Consolas" panose="020B0609020204030204" pitchFamily="49" charset="0"/>
              </a:rPr>
              <a:t>(</a:t>
            </a:r>
            <a:r>
              <a:rPr lang="en-US" altLang="ja-JP" sz="1700" dirty="0" err="1" smtClean="0">
                <a:solidFill>
                  <a:schemeClr val="tx1"/>
                </a:solidFill>
                <a:latin typeface="Consolas" panose="020B0609020204030204" pitchFamily="49" charset="0"/>
              </a:rPr>
              <a:t>sut.</a:t>
            </a:r>
            <a:r>
              <a:rPr lang="en-US" altLang="ja-JP" sz="1700"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sz="1700" dirty="0" smtClean="0">
                <a:solidFill>
                  <a:schemeClr val="tx1"/>
                </a:solidFill>
                <a:latin typeface="Consolas" panose="020B0609020204030204" pitchFamily="49" charset="0"/>
              </a:rPr>
              <a:t>(item1</a:t>
            </a:r>
            <a:r>
              <a:rPr lang="en-US" altLang="ja-JP" sz="1700" dirty="0">
                <a:solidFill>
                  <a:schemeClr val="tx1"/>
                </a:solidFill>
                <a:latin typeface="Consolas" panose="020B0609020204030204" pitchFamily="49" charset="0"/>
              </a:rPr>
              <a:t>));</a:t>
            </a:r>
            <a:endParaRPr lang="en-US" altLang="ja-JP" sz="1700" dirty="0" smtClean="0">
              <a:solidFill>
                <a:schemeClr val="tx1"/>
              </a:solidFill>
              <a:effectLst/>
              <a:latin typeface="Consolas" panose="020B0609020204030204" pitchFamily="49" charset="0"/>
            </a:endParaRPr>
          </a:p>
          <a:p>
            <a:r>
              <a:rPr lang="en-US" altLang="ja-JP" sz="1700" b="0" dirty="0" smtClean="0">
                <a:effectLst/>
                <a:latin typeface="Consolas" panose="020B0609020204030204" pitchFamily="49" charset="0"/>
              </a:rPr>
              <a:t>}</a:t>
            </a:r>
            <a:endParaRPr lang="en-US" altLang="ja-JP" sz="1700" b="0" dirty="0">
              <a:effectLst/>
              <a:latin typeface="Consolas" panose="020B0609020204030204" pitchFamily="49" charset="0"/>
            </a:endParaRPr>
          </a:p>
        </p:txBody>
      </p:sp>
      <p:sp>
        <p:nvSpPr>
          <p:cNvPr id="9" name="テキスト ボックス 8"/>
          <p:cNvSpPr txBox="1"/>
          <p:nvPr/>
        </p:nvSpPr>
        <p:spPr>
          <a:xfrm>
            <a:off x="2002434" y="3228925"/>
            <a:ext cx="2574005" cy="369332"/>
          </a:xfrm>
          <a:prstGeom prst="rect">
            <a:avLst/>
          </a:prstGeom>
          <a:noFill/>
        </p:spPr>
        <p:txBody>
          <a:bodyPr wrap="square" rtlCol="0">
            <a:spAutoFit/>
          </a:bodyPr>
          <a:lstStyle/>
          <a:p>
            <a:r>
              <a:rPr kumimoji="1" lang="en-US" altLang="ja-JP" dirty="0" smtClean="0">
                <a:latin typeface="メイリオ" panose="020B0604030504040204" pitchFamily="50" charset="-128"/>
                <a:ea typeface="メイリオ" panose="020B0604030504040204" pitchFamily="50" charset="-128"/>
              </a:rPr>
              <a:t>&lt;</a:t>
            </a:r>
            <a:r>
              <a:rPr kumimoji="1" lang="en-US" altLang="ja-JP" b="1" dirty="0" err="1" smtClean="0">
                <a:latin typeface="メイリオ" panose="020B0604030504040204" pitchFamily="50" charset="-128"/>
                <a:ea typeface="メイリオ" panose="020B0604030504040204" pitchFamily="50" charset="-128"/>
              </a:rPr>
              <a:t>CalcPrice</a:t>
            </a:r>
            <a:r>
              <a:rPr lang="ja-JP" altLang="en-US" dirty="0" smtClean="0">
                <a:latin typeface="メイリオ" panose="020B0604030504040204" pitchFamily="50" charset="-128"/>
                <a:ea typeface="メイリオ" panose="020B0604030504040204" pitchFamily="50" charset="-128"/>
              </a:rPr>
              <a:t>クラス</a:t>
            </a:r>
            <a:r>
              <a:rPr lang="en-US" altLang="ja-JP" dirty="0">
                <a:latin typeface="メイリオ" panose="020B0604030504040204" pitchFamily="50" charset="-128"/>
                <a:ea typeface="メイリオ" panose="020B0604030504040204" pitchFamily="50" charset="-128"/>
              </a:rPr>
              <a:t>&gt;</a:t>
            </a:r>
            <a:endParaRPr kumimoji="1" lang="ja-JP" altLang="en-US" dirty="0">
              <a:latin typeface="メイリオ" panose="020B0604030504040204" pitchFamily="50" charset="-128"/>
              <a:ea typeface="メイリオ" panose="020B0604030504040204" pitchFamily="50" charset="-128"/>
            </a:endParaRPr>
          </a:p>
        </p:txBody>
      </p:sp>
      <p:sp>
        <p:nvSpPr>
          <p:cNvPr id="10" name="テキスト ボックス 9"/>
          <p:cNvSpPr txBox="1"/>
          <p:nvPr/>
        </p:nvSpPr>
        <p:spPr>
          <a:xfrm>
            <a:off x="7355200" y="3233172"/>
            <a:ext cx="2957417" cy="369332"/>
          </a:xfrm>
          <a:prstGeom prst="rect">
            <a:avLst/>
          </a:prstGeom>
          <a:noFill/>
        </p:spPr>
        <p:txBody>
          <a:bodyPr wrap="square" rtlCol="0">
            <a:spAutoFit/>
          </a:bodyPr>
          <a:lstStyle/>
          <a:p>
            <a:r>
              <a:rPr kumimoji="1" lang="en-US" altLang="ja-JP" dirty="0" smtClean="0">
                <a:latin typeface="メイリオ" panose="020B0604030504040204" pitchFamily="50" charset="-128"/>
                <a:ea typeface="メイリオ" panose="020B0604030504040204" pitchFamily="50" charset="-128"/>
              </a:rPr>
              <a:t>&lt;</a:t>
            </a:r>
            <a:r>
              <a:rPr kumimoji="1" lang="en-US" altLang="ja-JP" b="1" dirty="0" err="1" smtClean="0">
                <a:latin typeface="メイリオ" panose="020B0604030504040204" pitchFamily="50" charset="-128"/>
                <a:ea typeface="メイリオ" panose="020B0604030504040204" pitchFamily="50" charset="-128"/>
              </a:rPr>
              <a:t>CalcPriceTest</a:t>
            </a:r>
            <a:r>
              <a:rPr lang="ja-JP" altLang="en-US" dirty="0" smtClean="0">
                <a:latin typeface="メイリオ" panose="020B0604030504040204" pitchFamily="50" charset="-128"/>
                <a:ea typeface="メイリオ" panose="020B0604030504040204" pitchFamily="50" charset="-128"/>
              </a:rPr>
              <a:t>クラス</a:t>
            </a:r>
            <a:r>
              <a:rPr lang="en-US" altLang="ja-JP" dirty="0">
                <a:latin typeface="メイリオ" panose="020B0604030504040204" pitchFamily="50" charset="-128"/>
                <a:ea typeface="メイリオ" panose="020B0604030504040204" pitchFamily="50" charset="-128"/>
              </a:rPr>
              <a:t>&gt;</a:t>
            </a:r>
            <a:endParaRPr kumimoji="1" lang="ja-JP" altLang="en-US" dirty="0">
              <a:latin typeface="メイリオ" panose="020B0604030504040204" pitchFamily="50" charset="-128"/>
              <a:ea typeface="メイリオ" panose="020B0604030504040204" pitchFamily="50" charset="-128"/>
            </a:endParaRPr>
          </a:p>
        </p:txBody>
      </p:sp>
      <p:sp>
        <p:nvSpPr>
          <p:cNvPr id="11" name="下矢印 10"/>
          <p:cNvSpPr/>
          <p:nvPr/>
        </p:nvSpPr>
        <p:spPr>
          <a:xfrm rot="16200000">
            <a:off x="5257343" y="4462444"/>
            <a:ext cx="1024176" cy="653141"/>
          </a:xfrm>
          <a:prstGeom prst="down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331569318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en-US" altLang="ja-JP" b="1" dirty="0"/>
              <a:t>Step3:</a:t>
            </a:r>
            <a:r>
              <a:rPr lang="en-US" altLang="ja-JP" dirty="0"/>
              <a:t> </a:t>
            </a:r>
            <a:r>
              <a:rPr lang="ja-JP" altLang="en-US" dirty="0"/>
              <a:t>テストスメルの検出</a:t>
            </a:r>
            <a:endParaRPr kumimoji="1" lang="ja-JP" altLang="en-US" dirty="0"/>
          </a:p>
        </p:txBody>
      </p:sp>
      <p:sp>
        <p:nvSpPr>
          <p:cNvPr id="5" name="Rectangle 4"/>
          <p:cNvSpPr>
            <a:spLocks noChangeArrowheads="1"/>
          </p:cNvSpPr>
          <p:nvPr/>
        </p:nvSpPr>
        <p:spPr bwMode="auto">
          <a:xfrm>
            <a:off x="988911" y="5912843"/>
            <a:ext cx="9994491" cy="600164"/>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a:solidFill>
                  <a:schemeClr val="tx2"/>
                </a:solidFill>
              </a:rPr>
              <a:t>[4] A.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a:p>
            <a:pPr>
              <a:defRPr/>
            </a:pPr>
            <a:r>
              <a:rPr lang="en-US" altLang="ja-JP" sz="1100" dirty="0" smtClean="0">
                <a:solidFill>
                  <a:schemeClr val="tx2"/>
                </a:solidFill>
              </a:rPr>
              <a:t>[6] A. </a:t>
            </a:r>
            <a:r>
              <a:rPr lang="en-US" altLang="ja-JP" sz="1100" dirty="0" err="1" smtClean="0">
                <a:solidFill>
                  <a:schemeClr val="tx2"/>
                </a:solidFill>
              </a:rPr>
              <a:t>Peruma</a:t>
            </a:r>
            <a:r>
              <a:rPr lang="en-US" altLang="ja-JP" sz="1100" dirty="0" smtClean="0">
                <a:solidFill>
                  <a:schemeClr val="tx2"/>
                </a:solidFill>
              </a:rPr>
              <a:t>, K. </a:t>
            </a:r>
            <a:r>
              <a:rPr lang="en-US" altLang="ja-JP" sz="1100" dirty="0" err="1" smtClean="0">
                <a:solidFill>
                  <a:schemeClr val="tx2"/>
                </a:solidFill>
              </a:rPr>
              <a:t>Almalki</a:t>
            </a:r>
            <a:r>
              <a:rPr lang="en-US" altLang="ja-JP" sz="1100" dirty="0" smtClean="0">
                <a:solidFill>
                  <a:schemeClr val="tx2"/>
                </a:solidFill>
              </a:rPr>
              <a:t>, C. D. Newman, M. W. </a:t>
            </a:r>
            <a:r>
              <a:rPr lang="en-US" altLang="ja-JP" sz="1100" dirty="0" err="1" smtClean="0">
                <a:solidFill>
                  <a:schemeClr val="tx2"/>
                </a:solidFill>
              </a:rPr>
              <a:t>Mkaouer,A</a:t>
            </a:r>
            <a:r>
              <a:rPr lang="en-US" altLang="ja-JP" sz="1100" dirty="0" smtClean="0">
                <a:solidFill>
                  <a:schemeClr val="tx2"/>
                </a:solidFill>
              </a:rPr>
              <a:t>. </a:t>
            </a:r>
            <a:r>
              <a:rPr lang="en-US" altLang="ja-JP" sz="1100" dirty="0" err="1" smtClean="0">
                <a:solidFill>
                  <a:schemeClr val="tx2"/>
                </a:solidFill>
              </a:rPr>
              <a:t>Ouni</a:t>
            </a:r>
            <a:r>
              <a:rPr lang="en-US" altLang="ja-JP" sz="1100" dirty="0" smtClean="0">
                <a:solidFill>
                  <a:schemeClr val="tx2"/>
                </a:solidFill>
              </a:rPr>
              <a:t> and F. </a:t>
            </a:r>
            <a:r>
              <a:rPr lang="en-US" altLang="ja-JP" sz="1100" dirty="0" err="1" smtClean="0">
                <a:solidFill>
                  <a:schemeClr val="tx2"/>
                </a:solidFill>
              </a:rPr>
              <a:t>Palomba</a:t>
            </a:r>
            <a:r>
              <a:rPr lang="en-US" altLang="ja-JP" sz="1100" dirty="0" smtClean="0">
                <a:solidFill>
                  <a:schemeClr val="tx2"/>
                </a:solidFill>
              </a:rPr>
              <a:t>: “On the distribution of test smells </a:t>
            </a:r>
            <a:r>
              <a:rPr lang="en-US" altLang="ja-JP" sz="1100" dirty="0" err="1" smtClean="0">
                <a:solidFill>
                  <a:schemeClr val="tx2"/>
                </a:solidFill>
              </a:rPr>
              <a:t>inopen</a:t>
            </a:r>
            <a:r>
              <a:rPr lang="en-US" altLang="ja-JP" sz="1100" dirty="0" smtClean="0">
                <a:solidFill>
                  <a:schemeClr val="tx2"/>
                </a:solidFill>
              </a:rPr>
              <a:t> source android applications: An exploratory study”, </a:t>
            </a:r>
            <a:r>
              <a:rPr lang="en-US" altLang="ja-JP" sz="1100" dirty="0" err="1" smtClean="0">
                <a:solidFill>
                  <a:schemeClr val="tx2"/>
                </a:solidFill>
              </a:rPr>
              <a:t>Pro.of</a:t>
            </a:r>
            <a:r>
              <a:rPr lang="en-US" altLang="ja-JP" sz="1100" dirty="0" smtClean="0">
                <a:solidFill>
                  <a:schemeClr val="tx2"/>
                </a:solidFill>
              </a:rPr>
              <a:t> CASCON, pp. 193–202 (2019).</a:t>
            </a:r>
            <a:endParaRPr lang="en-US" altLang="ja-JP" sz="1100" dirty="0">
              <a:solidFill>
                <a:schemeClr val="tx2"/>
              </a:solidFill>
            </a:endParaRPr>
          </a:p>
        </p:txBody>
      </p:sp>
      <p:sp>
        <p:nvSpPr>
          <p:cNvPr id="16" name="正方形/長方形 15"/>
          <p:cNvSpPr/>
          <p:nvPr/>
        </p:nvSpPr>
        <p:spPr>
          <a:xfrm>
            <a:off x="668593" y="2600830"/>
            <a:ext cx="5834550" cy="2585323"/>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solidFill>
                  <a:schemeClr val="tx1"/>
                </a:solidFill>
                <a:latin typeface="Consolas" panose="020B0609020204030204" pitchFamily="49" charset="0"/>
              </a:rPr>
              <a:t>@Test</a:t>
            </a:r>
          </a:p>
          <a:p>
            <a:r>
              <a:rPr lang="en-US" altLang="ja-JP" dirty="0" smtClean="0">
                <a:solidFill>
                  <a:schemeClr val="tx1"/>
                </a:solidFill>
                <a:latin typeface="Consolas" panose="020B0609020204030204" pitchFamily="49" charset="0"/>
              </a:rPr>
              <a:t>public void </a:t>
            </a:r>
            <a:r>
              <a:rPr lang="en-US" altLang="ja-JP" dirty="0" err="1" smtClean="0">
                <a:solidFill>
                  <a:schemeClr val="tx1"/>
                </a:solidFill>
                <a:latin typeface="Consolas" panose="020B0609020204030204" pitchFamily="49" charset="0"/>
              </a:rPr>
              <a:t>testCalcPrice</a:t>
            </a:r>
            <a:r>
              <a:rPr lang="en-US" altLang="ja-JP" dirty="0" smtClean="0">
                <a:solidFill>
                  <a:schemeClr val="tx1"/>
                </a:solidFill>
                <a:latin typeface="Consolas" panose="020B0609020204030204" pitchFamily="49" charset="0"/>
              </a:rPr>
              <a:t>() throws </a:t>
            </a:r>
            <a:r>
              <a:rPr lang="en-US" altLang="ja-JP" dirty="0" err="1" smtClean="0">
                <a:solidFill>
                  <a:schemeClr val="tx1"/>
                </a:solidFill>
                <a:latin typeface="Consolas" panose="020B0609020204030204" pitchFamily="49" charset="0"/>
              </a:rPr>
              <a:t>Throwable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sut</a:t>
            </a:r>
            <a:r>
              <a:rPr lang="en-US" altLang="ja-JP" dirty="0" smtClean="0">
                <a:solidFill>
                  <a:schemeClr val="tx1"/>
                </a:solidFill>
                <a:latin typeface="Consolas" panose="020B0609020204030204" pitchFamily="49" charset="0"/>
              </a:rPr>
              <a:t> = new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item1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item2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[100];</a:t>
            </a:r>
          </a:p>
          <a:p>
            <a:r>
              <a:rPr lang="en-US" altLang="ja-JP" dirty="0" smtClean="0">
                <a:solidFill>
                  <a:schemeClr val="tx1"/>
                </a:solidFill>
                <a:latin typeface="Consolas" panose="020B0609020204030204" pitchFamily="49" charset="0"/>
              </a:rPr>
              <a:t>    </a:t>
            </a:r>
            <a:r>
              <a:rPr lang="en-US" altLang="ja-JP" b="1" dirty="0" err="1" smtClean="0">
                <a:solidFill>
                  <a:srgbClr val="FF0000"/>
                </a:solidFill>
                <a:latin typeface="Consolas" panose="020B0609020204030204" pitchFamily="49" charset="0"/>
              </a:rPr>
              <a:t>assertEquals</a:t>
            </a:r>
            <a:r>
              <a:rPr lang="en-US" altLang="ja-JP" b="1" dirty="0" smtClean="0">
                <a:solidFill>
                  <a:srgbClr val="FF0000"/>
                </a:solidFill>
                <a:latin typeface="Consolas" panose="020B0609020204030204" pitchFamily="49" charset="0"/>
              </a:rPr>
              <a:t>(0, </a:t>
            </a:r>
            <a:r>
              <a:rPr lang="en-US" altLang="ja-JP" b="1" dirty="0" err="1">
                <a:solidFill>
                  <a:srgbClr val="FF0000"/>
                </a:solidFill>
                <a:latin typeface="Consolas" panose="020B0609020204030204" pitchFamily="49" charset="0"/>
              </a:rPr>
              <a:t>sut.calcPrice</a:t>
            </a:r>
            <a:r>
              <a:rPr lang="en-US" altLang="ja-JP" b="1" dirty="0">
                <a:solidFill>
                  <a:srgbClr val="FF0000"/>
                </a:solidFill>
                <a:latin typeface="Consolas" panose="020B0609020204030204" pitchFamily="49" charset="0"/>
              </a:rPr>
              <a:t>(item1));</a:t>
            </a:r>
            <a:endParaRPr lang="en-US" altLang="ja-JP" b="1" dirty="0" smtClean="0">
              <a:solidFill>
                <a:srgbClr val="FF0000"/>
              </a:solidFill>
              <a:latin typeface="Consolas" panose="020B0609020204030204" pitchFamily="49" charset="0"/>
            </a:endParaRPr>
          </a:p>
          <a:p>
            <a:r>
              <a:rPr lang="en-US" altLang="ja-JP" b="1" dirty="0" smtClean="0">
                <a:solidFill>
                  <a:srgbClr val="FF0000"/>
                </a:solidFill>
                <a:latin typeface="Consolas" panose="020B0609020204030204" pitchFamily="49" charset="0"/>
              </a:rPr>
              <a:t>    </a:t>
            </a:r>
            <a:r>
              <a:rPr lang="en-US" altLang="ja-JP" b="1" dirty="0" err="1" smtClean="0">
                <a:solidFill>
                  <a:srgbClr val="FF0000"/>
                </a:solidFill>
                <a:latin typeface="Consolas" panose="020B0609020204030204" pitchFamily="49" charset="0"/>
              </a:rPr>
              <a:t>assertEquals</a:t>
            </a:r>
            <a:r>
              <a:rPr lang="en-US" altLang="ja-JP" b="1" dirty="0" smtClean="0">
                <a:solidFill>
                  <a:srgbClr val="FF0000"/>
                </a:solidFill>
                <a:latin typeface="Consolas" panose="020B0609020204030204" pitchFamily="49" charset="0"/>
              </a:rPr>
              <a:t>(100, </a:t>
            </a:r>
            <a:r>
              <a:rPr lang="en-US" altLang="ja-JP" b="1" dirty="0" err="1">
                <a:solidFill>
                  <a:srgbClr val="FF0000"/>
                </a:solidFill>
                <a:latin typeface="Consolas" panose="020B0609020204030204" pitchFamily="49" charset="0"/>
              </a:rPr>
              <a:t>sut.calcPrice</a:t>
            </a:r>
            <a:r>
              <a:rPr lang="en-US" altLang="ja-JP" b="1" dirty="0">
                <a:solidFill>
                  <a:srgbClr val="FF0000"/>
                </a:solidFill>
                <a:latin typeface="Consolas" panose="020B0609020204030204" pitchFamily="49" charset="0"/>
              </a:rPr>
              <a:t>(item2</a:t>
            </a:r>
            <a:r>
              <a:rPr lang="en-US" altLang="ja-JP" b="1" dirty="0" smtClean="0">
                <a:solidFill>
                  <a:srgbClr val="FF0000"/>
                </a:solidFill>
                <a:latin typeface="Consolas" panose="020B0609020204030204" pitchFamily="49" charset="0"/>
              </a:rPr>
              <a:t>));</a:t>
            </a:r>
          </a:p>
          <a:p>
            <a:r>
              <a:rPr lang="ja-JP" altLang="en-US" b="1" dirty="0" smtClean="0">
                <a:solidFill>
                  <a:srgbClr val="FF0000"/>
                </a:solidFill>
                <a:latin typeface="Consolas" panose="020B0609020204030204" pitchFamily="49" charset="0"/>
              </a:rPr>
              <a:t>    </a:t>
            </a:r>
            <a:r>
              <a:rPr lang="en-US" altLang="ja-JP" b="1" dirty="0" err="1" smtClean="0">
                <a:solidFill>
                  <a:srgbClr val="FF0000"/>
                </a:solidFill>
                <a:latin typeface="Consolas" panose="020B0609020204030204" pitchFamily="49" charset="0"/>
              </a:rPr>
              <a:t>assertNotNull</a:t>
            </a:r>
            <a:r>
              <a:rPr lang="en-US" altLang="ja-JP" b="1" dirty="0" smtClean="0">
                <a:solidFill>
                  <a:srgbClr val="FF0000"/>
                </a:solidFill>
                <a:latin typeface="Consolas" panose="020B0609020204030204" pitchFamily="49" charset="0"/>
              </a:rPr>
              <a:t>(</a:t>
            </a:r>
            <a:r>
              <a:rPr lang="en-US" altLang="ja-JP" b="1" dirty="0" err="1">
                <a:solidFill>
                  <a:srgbClr val="FF0000"/>
                </a:solidFill>
                <a:latin typeface="Consolas" panose="020B0609020204030204" pitchFamily="49" charset="0"/>
              </a:rPr>
              <a:t>sut.calcPrice</a:t>
            </a:r>
            <a:r>
              <a:rPr lang="en-US" altLang="ja-JP" b="1" dirty="0">
                <a:solidFill>
                  <a:srgbClr val="FF0000"/>
                </a:solidFill>
                <a:latin typeface="Consolas" panose="020B0609020204030204" pitchFamily="49" charset="0"/>
              </a:rPr>
              <a:t>(item1)</a:t>
            </a:r>
            <a:r>
              <a:rPr lang="en-US" altLang="ja-JP" b="1" dirty="0" smtClean="0">
                <a:solidFill>
                  <a:srgbClr val="FF0000"/>
                </a:solidFill>
                <a:latin typeface="Consolas" panose="020B0609020204030204" pitchFamily="49" charset="0"/>
              </a:rPr>
              <a:t>);</a:t>
            </a:r>
            <a:endParaRPr lang="en-US" altLang="ja-JP" b="1" dirty="0">
              <a:solidFill>
                <a:srgbClr val="FF0000"/>
              </a:solidFill>
              <a:latin typeface="Consolas" panose="020B0609020204030204" pitchFamily="49" charset="0"/>
            </a:endParaRPr>
          </a:p>
          <a:p>
            <a:r>
              <a:rPr lang="en-US" altLang="ja-JP" dirty="0" smtClean="0">
                <a:solidFill>
                  <a:schemeClr val="tx1"/>
                </a:solidFill>
                <a:latin typeface="Consolas" panose="020B0609020204030204" pitchFamily="49" charset="0"/>
              </a:rPr>
              <a:t>}</a:t>
            </a:r>
            <a:endParaRPr lang="en-US" altLang="ja-JP" dirty="0">
              <a:solidFill>
                <a:schemeClr val="tx1"/>
              </a:solidFill>
              <a:latin typeface="Consolas" panose="020B0609020204030204" pitchFamily="49" charset="0"/>
            </a:endParaRPr>
          </a:p>
        </p:txBody>
      </p:sp>
      <p:sp>
        <p:nvSpPr>
          <p:cNvPr id="4" name="コンテンツ プレースホルダー 2"/>
          <p:cNvSpPr>
            <a:spLocks noGrp="1"/>
          </p:cNvSpPr>
          <p:nvPr>
            <p:ph idx="1"/>
          </p:nvPr>
        </p:nvSpPr>
        <p:spPr>
          <a:xfrm>
            <a:off x="838200" y="1280720"/>
            <a:ext cx="10611678" cy="1320110"/>
          </a:xfrm>
        </p:spPr>
        <p:txBody>
          <a:bodyPr>
            <a:normAutofit/>
          </a:bodyPr>
          <a:lstStyle/>
          <a:p>
            <a:r>
              <a:rPr lang="ja-JP" altLang="en-US" dirty="0"/>
              <a:t>テストコードの良くない実装を表す</a:t>
            </a:r>
            <a:r>
              <a:rPr lang="ja-JP" altLang="en-US" dirty="0" smtClean="0"/>
              <a:t>指標</a:t>
            </a:r>
            <a:endParaRPr lang="en-US" altLang="ja-JP" dirty="0" smtClean="0"/>
          </a:p>
          <a:p>
            <a:endParaRPr lang="en-US" altLang="ja-JP" sz="100" dirty="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pPr lvl="1"/>
            <a:endParaRPr lang="en-US" altLang="ja-JP" dirty="0" smtClean="0"/>
          </a:p>
          <a:p>
            <a:endParaRPr kumimoji="1" lang="ja-JP" altLang="en-US" dirty="0"/>
          </a:p>
        </p:txBody>
      </p:sp>
      <p:sp>
        <p:nvSpPr>
          <p:cNvPr id="6" name="テキスト ボックス 5"/>
          <p:cNvSpPr txBox="1"/>
          <p:nvPr/>
        </p:nvSpPr>
        <p:spPr>
          <a:xfrm>
            <a:off x="1148306" y="5295681"/>
            <a:ext cx="4875124" cy="369332"/>
          </a:xfrm>
          <a:prstGeom prst="rect">
            <a:avLst/>
          </a:prstGeom>
          <a:noFill/>
        </p:spPr>
        <p:txBody>
          <a:bodyPr wrap="square" rtlCol="0">
            <a:spAutoFit/>
          </a:bodyPr>
          <a:lstStyle/>
          <a:p>
            <a:pPr algn="ctr"/>
            <a:r>
              <a:rPr lang="ja-JP" altLang="en-US" dirty="0">
                <a:latin typeface="メイリオ" panose="020B0604030504040204" pitchFamily="50" charset="-128"/>
                <a:ea typeface="メイリオ" panose="020B0604030504040204" pitchFamily="50" charset="-128"/>
              </a:rPr>
              <a:t>テストスメルの例</a:t>
            </a:r>
            <a:r>
              <a:rPr lang="en-US" altLang="ja-JP" dirty="0">
                <a:latin typeface="メイリオ" panose="020B0604030504040204" pitchFamily="50" charset="-128"/>
                <a:ea typeface="メイリオ" panose="020B0604030504040204" pitchFamily="50" charset="-128"/>
              </a:rPr>
              <a:t>: </a:t>
            </a:r>
            <a:r>
              <a:rPr lang="en-US" altLang="ja-JP" b="1" dirty="0">
                <a:latin typeface="メイリオ" panose="020B0604030504040204" pitchFamily="50" charset="-128"/>
                <a:ea typeface="メイリオ" panose="020B0604030504040204" pitchFamily="50" charset="-128"/>
              </a:rPr>
              <a:t>Assertion </a:t>
            </a:r>
            <a:r>
              <a:rPr lang="en-US" altLang="ja-JP" b="1" dirty="0" smtClean="0">
                <a:latin typeface="メイリオ" panose="020B0604030504040204" pitchFamily="50" charset="-128"/>
                <a:ea typeface="メイリオ" panose="020B0604030504040204" pitchFamily="50" charset="-128"/>
              </a:rPr>
              <a:t>Roulette</a:t>
            </a:r>
            <a:endParaRPr lang="en-US" altLang="ja-JP" b="1" dirty="0">
              <a:latin typeface="メイリオ" panose="020B0604030504040204" pitchFamily="50" charset="-128"/>
              <a:ea typeface="メイリオ" panose="020B0604030504040204" pitchFamily="50" charset="-128"/>
            </a:endParaRPr>
          </a:p>
        </p:txBody>
      </p:sp>
      <p:sp>
        <p:nvSpPr>
          <p:cNvPr id="2" name="角丸四角形 1"/>
          <p:cNvSpPr/>
          <p:nvPr/>
        </p:nvSpPr>
        <p:spPr>
          <a:xfrm>
            <a:off x="1078710" y="4037764"/>
            <a:ext cx="5263096" cy="874706"/>
          </a:xfrm>
          <a:prstGeom prst="roundRect">
            <a:avLst/>
          </a:prstGeom>
          <a:noFill/>
          <a:ln w="12700">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6109" y="3893491"/>
            <a:ext cx="445604" cy="445604"/>
          </a:xfrm>
          <a:prstGeom prst="rect">
            <a:avLst/>
          </a:prstGeom>
        </p:spPr>
      </p:pic>
      <p:sp>
        <p:nvSpPr>
          <p:cNvPr id="12" name="コンテンツ プレースホルダー 2"/>
          <p:cNvSpPr txBox="1">
            <a:spLocks/>
          </p:cNvSpPr>
          <p:nvPr/>
        </p:nvSpPr>
        <p:spPr>
          <a:xfrm>
            <a:off x="6654407" y="2841916"/>
            <a:ext cx="5091031" cy="20070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ja-JP" altLang="en-US" sz="2200" dirty="0" smtClean="0"/>
              <a:t>テストスメル検出ツール</a:t>
            </a:r>
            <a:r>
              <a:rPr lang="en-US" altLang="ja-JP" sz="2200" dirty="0" smtClean="0"/>
              <a:t>: </a:t>
            </a:r>
            <a:r>
              <a:rPr lang="en-US" altLang="ja-JP" sz="2200" dirty="0" err="1" smtClean="0"/>
              <a:t>tsDetect</a:t>
            </a:r>
            <a:r>
              <a:rPr lang="en-US" altLang="ja-JP" sz="2200" dirty="0" smtClean="0"/>
              <a:t>[6]</a:t>
            </a:r>
          </a:p>
          <a:p>
            <a:r>
              <a:rPr lang="en-US" altLang="ja-JP" sz="2200" dirty="0" smtClean="0"/>
              <a:t>19</a:t>
            </a:r>
            <a:r>
              <a:rPr lang="ja-JP" altLang="en-US" sz="2200" dirty="0" smtClean="0"/>
              <a:t>種類のテストスメルを検出可能</a:t>
            </a:r>
            <a:endParaRPr lang="en-US" altLang="ja-JP" sz="2200" dirty="0" smtClean="0"/>
          </a:p>
          <a:p>
            <a:r>
              <a:rPr lang="ja-JP" altLang="en-US" sz="2200" dirty="0" smtClean="0"/>
              <a:t>各テストスメルの検出精度・再現率</a:t>
            </a:r>
            <a:endParaRPr lang="en-US" altLang="ja-JP" sz="2200" dirty="0" smtClean="0"/>
          </a:p>
          <a:p>
            <a:pPr lvl="1"/>
            <a:r>
              <a:rPr lang="ja-JP" altLang="en-US" sz="2200" dirty="0" smtClean="0"/>
              <a:t>精度</a:t>
            </a:r>
            <a:r>
              <a:rPr lang="en-US" altLang="ja-JP" sz="2200" dirty="0" smtClean="0"/>
              <a:t>: 85%~100%</a:t>
            </a:r>
            <a:endParaRPr lang="en-US" altLang="ja-JP" sz="2200" dirty="0"/>
          </a:p>
          <a:p>
            <a:pPr lvl="1"/>
            <a:r>
              <a:rPr lang="ja-JP" altLang="en-US" sz="2200" dirty="0" smtClean="0"/>
              <a:t>再現率</a:t>
            </a:r>
            <a:r>
              <a:rPr lang="en-US" altLang="ja-JP" sz="2200" dirty="0" smtClean="0"/>
              <a:t>: 90%~100%</a:t>
            </a:r>
          </a:p>
          <a:p>
            <a:pPr lvl="1"/>
            <a:endParaRPr lang="ja-JP" altLang="en-US" dirty="0"/>
          </a:p>
        </p:txBody>
      </p:sp>
    </p:spTree>
    <p:extLst>
      <p:ext uri="{BB962C8B-B14F-4D97-AF65-F5344CB8AC3E}">
        <p14:creationId xmlns:p14="http://schemas.microsoft.com/office/powerpoint/2010/main" val="99937103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a:xfrm>
            <a:off x="221598" y="219428"/>
            <a:ext cx="7715902" cy="729386"/>
          </a:xfrm>
        </p:spPr>
        <p:txBody>
          <a:bodyPr>
            <a:noAutofit/>
          </a:bodyPr>
          <a:lstStyle/>
          <a:p>
            <a:r>
              <a:rPr lang="en-US" altLang="ja-JP" sz="2800" b="1" dirty="0"/>
              <a:t>Step4: </a:t>
            </a:r>
            <a:r>
              <a:rPr lang="ja-JP" altLang="en-US" sz="2800" dirty="0"/>
              <a:t>推薦される</a:t>
            </a:r>
            <a:r>
              <a:rPr lang="ja-JP" altLang="en-US" sz="2800" dirty="0" smtClean="0"/>
              <a:t>テストコードの</a:t>
            </a:r>
            <a:r>
              <a:rPr lang="ja-JP" altLang="en-US" sz="2800" dirty="0"/>
              <a:t>順位付け</a:t>
            </a:r>
            <a:endParaRPr kumimoji="1" lang="ja-JP" altLang="en-US" sz="2800" dirty="0"/>
          </a:p>
        </p:txBody>
      </p:sp>
      <p:sp>
        <p:nvSpPr>
          <p:cNvPr id="4" name="コンテンツ プレースホルダー 2"/>
          <p:cNvSpPr>
            <a:spLocks noGrp="1"/>
          </p:cNvSpPr>
          <p:nvPr>
            <p:ph idx="1"/>
          </p:nvPr>
        </p:nvSpPr>
        <p:spPr>
          <a:xfrm>
            <a:off x="838200" y="1486680"/>
            <a:ext cx="10515600" cy="574675"/>
          </a:xfrm>
        </p:spPr>
        <p:txBody>
          <a:bodyPr>
            <a:normAutofit/>
          </a:bodyPr>
          <a:lstStyle/>
          <a:p>
            <a:r>
              <a:rPr lang="ja-JP" altLang="en-US" dirty="0" smtClean="0"/>
              <a:t>推薦されるテストコードを以下の</a:t>
            </a:r>
            <a:r>
              <a:rPr lang="en-US" altLang="ja-JP" dirty="0" smtClean="0"/>
              <a:t>2</a:t>
            </a:r>
            <a:r>
              <a:rPr lang="ja-JP" altLang="en-US" dirty="0" err="1" smtClean="0"/>
              <a:t>つの</a:t>
            </a:r>
            <a:r>
              <a:rPr lang="ja-JP" altLang="en-US" dirty="0" smtClean="0"/>
              <a:t>要素を基に順位付ける</a:t>
            </a:r>
            <a:endParaRPr lang="en-US" altLang="ja-JP" dirty="0"/>
          </a:p>
          <a:p>
            <a:endParaRPr kumimoji="1" lang="ja-JP" altLang="en-US" dirty="0"/>
          </a:p>
        </p:txBody>
      </p:sp>
      <p:sp>
        <p:nvSpPr>
          <p:cNvPr id="5" name="角丸四角形 4"/>
          <p:cNvSpPr/>
          <p:nvPr/>
        </p:nvSpPr>
        <p:spPr>
          <a:xfrm>
            <a:off x="1516061" y="2774116"/>
            <a:ext cx="4375150" cy="1085255"/>
          </a:xfrm>
          <a:prstGeom prst="roundRect">
            <a:avLst/>
          </a:prstGeom>
          <a:ln w="38100"/>
        </p:spPr>
        <p:style>
          <a:lnRef idx="2">
            <a:schemeClr val="accent5"/>
          </a:lnRef>
          <a:fillRef idx="1">
            <a:schemeClr val="lt1"/>
          </a:fillRef>
          <a:effectRef idx="0">
            <a:schemeClr val="accent5"/>
          </a:effectRef>
          <a:fontRef idx="minor">
            <a:schemeClr val="dk1"/>
          </a:fontRef>
        </p:style>
        <p:txBody>
          <a:bodyPr rtlCol="0" anchor="ctr"/>
          <a:lstStyle/>
          <a:p>
            <a:r>
              <a:rPr lang="ja-JP" altLang="en-US" sz="2400" dirty="0">
                <a:latin typeface="メイリオ" panose="020B0604030504040204" pitchFamily="50" charset="-128"/>
                <a:ea typeface="メイリオ" panose="020B0604030504040204" pitchFamily="50" charset="-128"/>
              </a:rPr>
              <a:t>入力コード片と類似コード片間の類似度</a:t>
            </a:r>
            <a:r>
              <a:rPr lang="en-US" altLang="ja-JP" sz="2400" dirty="0">
                <a:latin typeface="メイリオ" panose="020B0604030504040204" pitchFamily="50" charset="-128"/>
                <a:ea typeface="メイリオ" panose="020B0604030504040204" pitchFamily="50" charset="-128"/>
              </a:rPr>
              <a:t>(</a:t>
            </a:r>
            <a:r>
              <a:rPr lang="en-US" altLang="ja-JP" sz="2400" dirty="0" smtClean="0">
                <a:latin typeface="メイリオ" panose="020B0604030504040204" pitchFamily="50" charset="-128"/>
                <a:ea typeface="メイリオ" panose="020B0604030504040204" pitchFamily="50" charset="-128"/>
              </a:rPr>
              <a:t>Step1</a:t>
            </a:r>
            <a:r>
              <a:rPr lang="en-US" altLang="ja-JP" sz="2400" dirty="0">
                <a:latin typeface="メイリオ" panose="020B0604030504040204" pitchFamily="50" charset="-128"/>
                <a:ea typeface="メイリオ" panose="020B0604030504040204" pitchFamily="50" charset="-128"/>
              </a:rPr>
              <a:t>)</a:t>
            </a:r>
          </a:p>
        </p:txBody>
      </p:sp>
      <p:sp>
        <p:nvSpPr>
          <p:cNvPr id="6" name="テキスト ボックス 5"/>
          <p:cNvSpPr txBox="1"/>
          <p:nvPr/>
        </p:nvSpPr>
        <p:spPr>
          <a:xfrm>
            <a:off x="3024186" y="2377219"/>
            <a:ext cx="1358900" cy="461665"/>
          </a:xfrm>
          <a:prstGeom prst="rect">
            <a:avLst/>
          </a:prstGeom>
          <a:ln w="38100"/>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ja-JP" altLang="en-US" sz="2400" b="1" dirty="0" smtClean="0">
                <a:latin typeface="メイリオ" panose="020B0604030504040204" pitchFamily="50" charset="-128"/>
                <a:ea typeface="メイリオ" panose="020B0604030504040204" pitchFamily="50" charset="-128"/>
              </a:rPr>
              <a:t>類似</a:t>
            </a:r>
            <a:r>
              <a:rPr lang="ja-JP" altLang="en-US" sz="2400" b="1" dirty="0">
                <a:latin typeface="メイリオ" panose="020B0604030504040204" pitchFamily="50" charset="-128"/>
                <a:ea typeface="メイリオ" panose="020B0604030504040204" pitchFamily="50" charset="-128"/>
              </a:rPr>
              <a:t>度</a:t>
            </a:r>
            <a:endParaRPr kumimoji="1" lang="ja-JP" altLang="en-US" sz="2400" b="1" dirty="0">
              <a:latin typeface="メイリオ" panose="020B0604030504040204" pitchFamily="50" charset="-128"/>
              <a:ea typeface="メイリオ" panose="020B0604030504040204" pitchFamily="50" charset="-128"/>
            </a:endParaRPr>
          </a:p>
        </p:txBody>
      </p:sp>
      <p:sp>
        <p:nvSpPr>
          <p:cNvPr id="7" name="角丸四角形 6"/>
          <p:cNvSpPr/>
          <p:nvPr/>
        </p:nvSpPr>
        <p:spPr>
          <a:xfrm>
            <a:off x="6186486" y="2770234"/>
            <a:ext cx="4375150" cy="1085255"/>
          </a:xfrm>
          <a:prstGeom prst="roundRect">
            <a:avLst/>
          </a:prstGeom>
          <a:ln w="38100">
            <a:solidFill>
              <a:schemeClr val="accent2"/>
            </a:solidFill>
          </a:ln>
        </p:spPr>
        <p:style>
          <a:lnRef idx="2">
            <a:schemeClr val="accent2"/>
          </a:lnRef>
          <a:fillRef idx="1">
            <a:schemeClr val="lt1"/>
          </a:fillRef>
          <a:effectRef idx="0">
            <a:schemeClr val="accent2"/>
          </a:effectRef>
          <a:fontRef idx="minor">
            <a:schemeClr val="dk1"/>
          </a:fontRef>
        </p:style>
        <p:txBody>
          <a:bodyPr rtlCol="0" anchor="ctr"/>
          <a:lstStyle/>
          <a:p>
            <a:r>
              <a:rPr lang="ja-JP" altLang="en-US" sz="2400" dirty="0" smtClean="0">
                <a:latin typeface="メイリオ" panose="020B0604030504040204" pitchFamily="50" charset="-128"/>
                <a:ea typeface="メイリオ" panose="020B0604030504040204" pitchFamily="50" charset="-128"/>
              </a:rPr>
              <a:t>テストスイート内に含まれるテストスメルの数</a:t>
            </a:r>
            <a:r>
              <a:rPr lang="en-US" altLang="ja-JP" sz="2400" dirty="0" smtClean="0">
                <a:latin typeface="メイリオ" panose="020B0604030504040204" pitchFamily="50" charset="-128"/>
                <a:ea typeface="メイリオ" panose="020B0604030504040204" pitchFamily="50" charset="-128"/>
              </a:rPr>
              <a:t>(Step3)</a:t>
            </a:r>
          </a:p>
        </p:txBody>
      </p:sp>
      <p:sp>
        <p:nvSpPr>
          <p:cNvPr id="8" name="テキスト ボックス 7"/>
          <p:cNvSpPr txBox="1"/>
          <p:nvPr/>
        </p:nvSpPr>
        <p:spPr>
          <a:xfrm>
            <a:off x="7317579" y="2366157"/>
            <a:ext cx="2112963" cy="461665"/>
          </a:xfrm>
          <a:prstGeom prst="rect">
            <a:avLst/>
          </a:prstGeom>
          <a:ln w="38100">
            <a:solidFill>
              <a:schemeClr val="accent2"/>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ja-JP" altLang="en-US" sz="2400" b="1" dirty="0" smtClean="0">
                <a:latin typeface="メイリオ" panose="020B0604030504040204" pitchFamily="50" charset="-128"/>
                <a:ea typeface="メイリオ" panose="020B0604030504040204" pitchFamily="50" charset="-128"/>
              </a:rPr>
              <a:t>テストスメル</a:t>
            </a:r>
            <a:endParaRPr kumimoji="1" lang="ja-JP" altLang="en-US" sz="2400" b="1" dirty="0">
              <a:latin typeface="メイリオ" panose="020B0604030504040204" pitchFamily="50" charset="-128"/>
              <a:ea typeface="メイリオ" panose="020B0604030504040204" pitchFamily="50" charset="-128"/>
            </a:endParaRPr>
          </a:p>
        </p:txBody>
      </p:sp>
      <p:sp>
        <p:nvSpPr>
          <p:cNvPr id="9" name="二等辺三角形 8"/>
          <p:cNvSpPr/>
          <p:nvPr/>
        </p:nvSpPr>
        <p:spPr>
          <a:xfrm rot="10800000">
            <a:off x="3733800" y="4171353"/>
            <a:ext cx="4724400" cy="317500"/>
          </a:xfrm>
          <a:prstGeom prst="triangl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a:p>
        </p:txBody>
      </p:sp>
      <p:sp>
        <p:nvSpPr>
          <p:cNvPr id="10" name="フローチャート: 代替処理 9"/>
          <p:cNvSpPr/>
          <p:nvPr/>
        </p:nvSpPr>
        <p:spPr>
          <a:xfrm>
            <a:off x="1401761" y="4896447"/>
            <a:ext cx="9401175" cy="1273733"/>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3200" dirty="0" smtClean="0">
                <a:latin typeface="メイリオ" panose="020B0604030504040204" pitchFamily="50" charset="-128"/>
                <a:ea typeface="メイリオ" panose="020B0604030504040204" pitchFamily="50" charset="-128"/>
              </a:rPr>
              <a:t>類似度を優先として並び替え、類似度が同じ場合テストスメルの数で順位</a:t>
            </a:r>
            <a:r>
              <a:rPr lang="ja-JP" altLang="en-US" sz="3200" dirty="0">
                <a:latin typeface="メイリオ" panose="020B0604030504040204" pitchFamily="50" charset="-128"/>
                <a:ea typeface="メイリオ" panose="020B0604030504040204" pitchFamily="50" charset="-128"/>
              </a:rPr>
              <a:t>付</a:t>
            </a:r>
            <a:r>
              <a:rPr lang="ja-JP" altLang="en-US" sz="3200" dirty="0" smtClean="0">
                <a:latin typeface="メイリオ" panose="020B0604030504040204" pitchFamily="50" charset="-128"/>
                <a:ea typeface="メイリオ" panose="020B0604030504040204" pitchFamily="50" charset="-128"/>
              </a:rPr>
              <a:t>ける</a:t>
            </a:r>
            <a:endParaRPr lang="ja-JP" altLang="en-US" sz="32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98362609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838200" y="1394934"/>
            <a:ext cx="10515600" cy="4351338"/>
          </a:xfrm>
        </p:spPr>
        <p:txBody>
          <a:bodyPr/>
          <a:lstStyle/>
          <a:p>
            <a:pPr marL="0" indent="0">
              <a:buNone/>
            </a:pPr>
            <a:r>
              <a:rPr kumimoji="1" lang="en-US" altLang="ja-JP" sz="3200" dirty="0" err="1" smtClean="0"/>
              <a:t>SuiteRec</a:t>
            </a:r>
            <a:r>
              <a:rPr lang="ja-JP" altLang="en-US" sz="3200" dirty="0"/>
              <a:t>の</a:t>
            </a:r>
            <a:r>
              <a:rPr kumimoji="1" lang="ja-JP" altLang="en-US" sz="3200" dirty="0" smtClean="0"/>
              <a:t>有用性を定量的・定性的に評価</a:t>
            </a:r>
            <a:endParaRPr kumimoji="1" lang="en-US" altLang="ja-JP" sz="3200" dirty="0" smtClean="0"/>
          </a:p>
          <a:p>
            <a:endParaRPr kumimoji="1" lang="en-US" altLang="ja-JP" sz="1400" dirty="0" smtClean="0"/>
          </a:p>
          <a:p>
            <a:pPr marL="0" indent="0">
              <a:buNone/>
            </a:pPr>
            <a:r>
              <a:rPr kumimoji="1" lang="ja-JP" altLang="en-US" sz="3200" b="1" dirty="0" smtClean="0"/>
              <a:t>評価実験</a:t>
            </a:r>
            <a:r>
              <a:rPr kumimoji="1" lang="en-US" altLang="ja-JP" sz="3200" b="1" dirty="0" smtClean="0"/>
              <a:t>1</a:t>
            </a:r>
          </a:p>
          <a:p>
            <a:pPr lvl="1"/>
            <a:r>
              <a:rPr lang="ja-JP" altLang="en-US" sz="3200" dirty="0" smtClean="0"/>
              <a:t>テストコードの作成</a:t>
            </a:r>
            <a:r>
              <a:rPr lang="ja-JP" altLang="en-US" sz="3200" dirty="0" smtClean="0"/>
              <a:t>支援に関する実験</a:t>
            </a:r>
            <a:endParaRPr lang="en-US" altLang="ja-JP" sz="3200" dirty="0" smtClean="0"/>
          </a:p>
          <a:p>
            <a:pPr lvl="1"/>
            <a:endParaRPr kumimoji="1" lang="en-US" altLang="ja-JP" sz="4000" b="1" dirty="0"/>
          </a:p>
          <a:p>
            <a:pPr marL="0" indent="0">
              <a:buNone/>
            </a:pPr>
            <a:r>
              <a:rPr lang="ja-JP" altLang="en-US" sz="3200" b="1" dirty="0" smtClean="0"/>
              <a:t>評価実験</a:t>
            </a:r>
            <a:r>
              <a:rPr lang="en-US" altLang="ja-JP" sz="3200" b="1" dirty="0" smtClean="0"/>
              <a:t>2</a:t>
            </a:r>
          </a:p>
          <a:p>
            <a:pPr lvl="1"/>
            <a:r>
              <a:rPr lang="ja-JP" altLang="en-US" sz="3200" dirty="0" smtClean="0"/>
              <a:t>推薦されるテストコードの順位付けに関する実験</a:t>
            </a:r>
            <a:endParaRPr lang="en-US" altLang="ja-JP" sz="3200" dirty="0" smtClean="0"/>
          </a:p>
          <a:p>
            <a:pPr marL="457200" lvl="1" indent="0">
              <a:buNone/>
            </a:pPr>
            <a:r>
              <a:rPr lang="en-US" altLang="ja-JP" sz="1800" dirty="0" smtClean="0"/>
              <a:t>※</a:t>
            </a:r>
            <a:r>
              <a:rPr lang="ja-JP" altLang="en-US" sz="1800" dirty="0" smtClean="0"/>
              <a:t>本発表では、時間の都合上紹介させません</a:t>
            </a:r>
            <a:endParaRPr lang="en-US" altLang="ja-JP" sz="1800" dirty="0" smtClean="0"/>
          </a:p>
          <a:p>
            <a:pPr marL="0" indent="0">
              <a:buNone/>
            </a:pPr>
            <a:endParaRPr kumimoji="1" lang="ja-JP" altLang="en-US" dirty="0"/>
          </a:p>
        </p:txBody>
      </p:sp>
      <p:sp>
        <p:nvSpPr>
          <p:cNvPr id="3" name="タイトル 2"/>
          <p:cNvSpPr>
            <a:spLocks noGrp="1"/>
          </p:cNvSpPr>
          <p:nvPr>
            <p:ph type="title"/>
          </p:nvPr>
        </p:nvSpPr>
        <p:spPr/>
        <p:txBody>
          <a:bodyPr/>
          <a:lstStyle/>
          <a:p>
            <a:r>
              <a:rPr kumimoji="1" lang="ja-JP" altLang="en-US" dirty="0" smtClean="0"/>
              <a:t>評価実験</a:t>
            </a:r>
            <a:endParaRPr kumimoji="1" lang="ja-JP" altLang="en-US" dirty="0"/>
          </a:p>
        </p:txBody>
      </p:sp>
    </p:spTree>
    <p:extLst>
      <p:ext uri="{BB962C8B-B14F-4D97-AF65-F5344CB8AC3E}">
        <p14:creationId xmlns:p14="http://schemas.microsoft.com/office/powerpoint/2010/main" val="348574190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評価実験</a:t>
            </a:r>
            <a:r>
              <a:rPr kumimoji="1" lang="en-US" altLang="ja-JP" dirty="0" smtClean="0"/>
              <a:t>1</a:t>
            </a:r>
            <a:endParaRPr kumimoji="1" lang="ja-JP" altLang="en-US" dirty="0"/>
          </a:p>
        </p:txBody>
      </p:sp>
      <p:sp>
        <p:nvSpPr>
          <p:cNvPr id="4" name="コンテンツ プレースホルダー 2"/>
          <p:cNvSpPr>
            <a:spLocks noGrp="1"/>
          </p:cNvSpPr>
          <p:nvPr>
            <p:ph idx="1"/>
          </p:nvPr>
        </p:nvSpPr>
        <p:spPr>
          <a:xfrm>
            <a:off x="838200" y="1562237"/>
            <a:ext cx="10661374" cy="4898197"/>
          </a:xfrm>
        </p:spPr>
        <p:txBody>
          <a:bodyPr>
            <a:normAutofit/>
          </a:bodyPr>
          <a:lstStyle/>
          <a:p>
            <a:r>
              <a:rPr lang="ja-JP" altLang="en-US" dirty="0" smtClean="0"/>
              <a:t>実験概要</a:t>
            </a:r>
            <a:endParaRPr lang="en-US" altLang="ja-JP" dirty="0" smtClean="0"/>
          </a:p>
          <a:p>
            <a:pPr lvl="1"/>
            <a:r>
              <a:rPr kumimoji="1" lang="ja-JP" altLang="en-US" dirty="0" smtClean="0"/>
              <a:t>情報科学を専攻する修士課程の学生</a:t>
            </a:r>
            <a:r>
              <a:rPr kumimoji="1" lang="en-US" altLang="ja-JP" dirty="0" smtClean="0"/>
              <a:t>10</a:t>
            </a:r>
            <a:r>
              <a:rPr kumimoji="1" lang="ja-JP" altLang="en-US" dirty="0" smtClean="0"/>
              <a:t>人</a:t>
            </a:r>
            <a:r>
              <a:rPr lang="ja-JP" altLang="en-US" dirty="0" smtClean="0"/>
              <a:t>に</a:t>
            </a:r>
            <a:r>
              <a:rPr kumimoji="1" lang="en-US" altLang="ja-JP" dirty="0" smtClean="0"/>
              <a:t>3</a:t>
            </a:r>
            <a:r>
              <a:rPr kumimoji="1" lang="ja-JP" altLang="en-US" dirty="0" err="1" smtClean="0"/>
              <a:t>つの</a:t>
            </a:r>
            <a:r>
              <a:rPr kumimoji="1" lang="ja-JP" altLang="en-US" dirty="0" smtClean="0"/>
              <a:t>タスクのテスト</a:t>
            </a:r>
            <a:r>
              <a:rPr kumimoji="1" lang="en-US" altLang="ja-JP" dirty="0" smtClean="0"/>
              <a:t/>
            </a:r>
            <a:br>
              <a:rPr kumimoji="1" lang="en-US" altLang="ja-JP" dirty="0" smtClean="0"/>
            </a:br>
            <a:r>
              <a:rPr kumimoji="1" lang="ja-JP" altLang="en-US" dirty="0" smtClean="0"/>
              <a:t>コードを作成してもらう</a:t>
            </a:r>
            <a:endParaRPr kumimoji="1" lang="en-US" altLang="ja-JP" dirty="0" smtClean="0"/>
          </a:p>
          <a:p>
            <a:pPr lvl="1"/>
            <a:endParaRPr kumimoji="1" lang="en-US" altLang="ja-JP" dirty="0" smtClean="0"/>
          </a:p>
          <a:p>
            <a:pPr lvl="1"/>
            <a:endParaRPr lang="en-US" altLang="ja-JP" dirty="0"/>
          </a:p>
          <a:p>
            <a:pPr lvl="1"/>
            <a:endParaRPr kumimoji="1" lang="en-US" altLang="ja-JP" dirty="0" smtClean="0"/>
          </a:p>
          <a:p>
            <a:pPr lvl="1"/>
            <a:endParaRPr lang="en-US" altLang="ja-JP" dirty="0"/>
          </a:p>
          <a:p>
            <a:pPr lvl="1"/>
            <a:endParaRPr kumimoji="1" lang="en-US" altLang="ja-JP" sz="3600" dirty="0" smtClean="0"/>
          </a:p>
          <a:p>
            <a:pPr lvl="1"/>
            <a:r>
              <a:rPr lang="en-US" altLang="ja-JP" dirty="0" err="1" smtClean="0"/>
              <a:t>SuiteRec</a:t>
            </a:r>
            <a:r>
              <a:rPr lang="ja-JP" altLang="en-US" dirty="0" smtClean="0"/>
              <a:t>を</a:t>
            </a:r>
            <a:r>
              <a:rPr lang="ja-JP" altLang="en-US" dirty="0"/>
              <a:t>使用した場合とそうでない場合で被験者が作成</a:t>
            </a:r>
            <a:r>
              <a:rPr lang="ja-JP" altLang="en-US" dirty="0" smtClean="0"/>
              <a:t>した</a:t>
            </a:r>
            <a:r>
              <a:rPr lang="en-US" altLang="ja-JP" dirty="0" smtClean="0"/>
              <a:t/>
            </a:r>
            <a:br>
              <a:rPr lang="en-US" altLang="ja-JP" dirty="0" smtClean="0"/>
            </a:br>
            <a:r>
              <a:rPr lang="ja-JP" altLang="en-US" dirty="0" smtClean="0"/>
              <a:t>テストコード</a:t>
            </a:r>
            <a:r>
              <a:rPr lang="ja-JP" altLang="en-US" dirty="0"/>
              <a:t>比較する</a:t>
            </a:r>
            <a:endParaRPr lang="en-US" altLang="ja-JP" dirty="0"/>
          </a:p>
          <a:p>
            <a:pPr lvl="1"/>
            <a:r>
              <a:rPr lang="ja-JP" altLang="en-US" dirty="0"/>
              <a:t>実験後にテスト作成タスクに関するアンケートに回答して</a:t>
            </a:r>
            <a:r>
              <a:rPr lang="ja-JP" altLang="en-US" dirty="0" smtClean="0"/>
              <a:t>もらった</a:t>
            </a:r>
            <a:endParaRPr lang="en-US" altLang="ja-JP" dirty="0"/>
          </a:p>
        </p:txBody>
      </p:sp>
      <p:graphicFrame>
        <p:nvGraphicFramePr>
          <p:cNvPr id="5" name="表 4"/>
          <p:cNvGraphicFramePr>
            <a:graphicFrameLocks noGrp="1"/>
          </p:cNvGraphicFramePr>
          <p:nvPr>
            <p:extLst>
              <p:ext uri="{D42A27DB-BD31-4B8C-83A1-F6EECF244321}">
                <p14:modId xmlns:p14="http://schemas.microsoft.com/office/powerpoint/2010/main" val="3813332270"/>
              </p:ext>
            </p:extLst>
          </p:nvPr>
        </p:nvGraphicFramePr>
        <p:xfrm>
          <a:off x="1662201" y="2957770"/>
          <a:ext cx="9013372" cy="1381760"/>
        </p:xfrm>
        <a:graphic>
          <a:graphicData uri="http://schemas.openxmlformats.org/drawingml/2006/table">
            <a:tbl>
              <a:tblPr firstRow="1" bandRow="1">
                <a:tableStyleId>{5940675A-B579-460E-94D1-54222C63F5DA}</a:tableStyleId>
              </a:tblPr>
              <a:tblGrid>
                <a:gridCol w="1061764">
                  <a:extLst>
                    <a:ext uri="{9D8B030D-6E8A-4147-A177-3AD203B41FA5}">
                      <a16:colId xmlns:a16="http://schemas.microsoft.com/office/drawing/2014/main" val="1118089536"/>
                    </a:ext>
                  </a:extLst>
                </a:gridCol>
                <a:gridCol w="1986237">
                  <a:extLst>
                    <a:ext uri="{9D8B030D-6E8A-4147-A177-3AD203B41FA5}">
                      <a16:colId xmlns:a16="http://schemas.microsoft.com/office/drawing/2014/main" val="1598489831"/>
                    </a:ext>
                  </a:extLst>
                </a:gridCol>
                <a:gridCol w="2960915">
                  <a:extLst>
                    <a:ext uri="{9D8B030D-6E8A-4147-A177-3AD203B41FA5}">
                      <a16:colId xmlns:a16="http://schemas.microsoft.com/office/drawing/2014/main" val="3410595506"/>
                    </a:ext>
                  </a:extLst>
                </a:gridCol>
                <a:gridCol w="3004456">
                  <a:extLst>
                    <a:ext uri="{9D8B030D-6E8A-4147-A177-3AD203B41FA5}">
                      <a16:colId xmlns:a16="http://schemas.microsoft.com/office/drawing/2014/main" val="4107121976"/>
                    </a:ext>
                  </a:extLst>
                </a:gridCol>
              </a:tblGrid>
              <a:tr h="370840">
                <a:tc>
                  <a:txBody>
                    <a:bodyPr/>
                    <a:lstStyle/>
                    <a:p>
                      <a:endParaRPr kumimoji="1" lang="ja-JP" altLang="en-US"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Task1</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Task2</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Task3</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extLst>
                  <a:ext uri="{0D108BD9-81ED-4DB2-BD59-A6C34878D82A}">
                    <a16:rowId xmlns:a16="http://schemas.microsoft.com/office/drawing/2014/main" val="1535672625"/>
                  </a:ext>
                </a:extLst>
              </a:tr>
              <a:tr h="370840">
                <a:tc>
                  <a:txBody>
                    <a:bodyPr/>
                    <a:lstStyle/>
                    <a:p>
                      <a:r>
                        <a:rPr kumimoji="1" lang="ja-JP" altLang="en-US" dirty="0" smtClean="0">
                          <a:latin typeface="メイリオ" panose="020B0604030504040204" pitchFamily="50" charset="-128"/>
                          <a:ea typeface="メイリオ" panose="020B0604030504040204" pitchFamily="50" charset="-128"/>
                        </a:rPr>
                        <a:t>概要</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典型的な</a:t>
                      </a:r>
                      <a:r>
                        <a:rPr kumimoji="1" lang="en-US" altLang="ja-JP" dirty="0" err="1" smtClean="0">
                          <a:latin typeface="メイリオ" panose="020B0604030504040204" pitchFamily="50" charset="-128"/>
                          <a:ea typeface="メイリオ" panose="020B0604030504040204" pitchFamily="50" charset="-128"/>
                        </a:rPr>
                        <a:t>FizzBuzz</a:t>
                      </a:r>
                      <a:r>
                        <a:rPr kumimoji="1" lang="ja-JP" altLang="en-US" dirty="0" smtClean="0">
                          <a:latin typeface="メイリオ" panose="020B0604030504040204" pitchFamily="50" charset="-128"/>
                          <a:ea typeface="メイリオ" panose="020B0604030504040204" pitchFamily="50" charset="-128"/>
                        </a:rPr>
                        <a:t>の関数</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第</a:t>
                      </a:r>
                      <a:r>
                        <a:rPr kumimoji="1" lang="en-US" altLang="ja-JP" dirty="0" smtClean="0">
                          <a:latin typeface="メイリオ" panose="020B0604030504040204" pitchFamily="50" charset="-128"/>
                          <a:ea typeface="メイリオ" panose="020B0604030504040204" pitchFamily="50" charset="-128"/>
                        </a:rPr>
                        <a:t>1</a:t>
                      </a:r>
                      <a:r>
                        <a:rPr kumimoji="1" lang="ja-JP" altLang="en-US" dirty="0" smtClean="0">
                          <a:latin typeface="メイリオ" panose="020B0604030504040204" pitchFamily="50" charset="-128"/>
                          <a:ea typeface="メイリオ" panose="020B0604030504040204" pitchFamily="50" charset="-128"/>
                        </a:rPr>
                        <a:t>引数に応じて計算方法を変更し，計算結果を返す</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en-US" altLang="ja-JP" dirty="0" smtClean="0">
                          <a:latin typeface="メイリオ" panose="020B0604030504040204" pitchFamily="50" charset="-128"/>
                          <a:ea typeface="メイリオ" panose="020B0604030504040204" pitchFamily="50" charset="-128"/>
                        </a:rPr>
                        <a:t>2</a:t>
                      </a:r>
                      <a:r>
                        <a:rPr kumimoji="1" lang="ja-JP" altLang="en-US" dirty="0" err="1" smtClean="0">
                          <a:latin typeface="メイリオ" panose="020B0604030504040204" pitchFamily="50" charset="-128"/>
                          <a:ea typeface="メイリオ" panose="020B0604030504040204" pitchFamily="50" charset="-128"/>
                        </a:rPr>
                        <a:t>つの</a:t>
                      </a:r>
                      <a:r>
                        <a:rPr kumimoji="1" lang="ja-JP" altLang="en-US" dirty="0" smtClean="0">
                          <a:latin typeface="メイリオ" panose="020B0604030504040204" pitchFamily="50" charset="-128"/>
                          <a:ea typeface="メイリオ" panose="020B0604030504040204" pitchFamily="50" charset="-128"/>
                        </a:rPr>
                        <a:t>入力値に基づいて試験の合否を判定する</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86234077"/>
                  </a:ext>
                </a:extLst>
              </a:tr>
              <a:tr h="370840">
                <a:tc>
                  <a:txBody>
                    <a:bodyPr/>
                    <a:lstStyle/>
                    <a:p>
                      <a:r>
                        <a:rPr kumimoji="1" lang="ja-JP" altLang="en-US" dirty="0" smtClean="0">
                          <a:latin typeface="メイリオ" panose="020B0604030504040204" pitchFamily="50" charset="-128"/>
                          <a:ea typeface="メイリオ" panose="020B0604030504040204" pitchFamily="50" charset="-128"/>
                        </a:rPr>
                        <a:t>分岐数</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8</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16</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24</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03137070"/>
                  </a:ext>
                </a:extLst>
              </a:tr>
            </a:tbl>
          </a:graphicData>
        </a:graphic>
      </p:graphicFrame>
    </p:spTree>
    <p:extLst>
      <p:ext uri="{BB962C8B-B14F-4D97-AF65-F5344CB8AC3E}">
        <p14:creationId xmlns:p14="http://schemas.microsoft.com/office/powerpoint/2010/main" val="120993713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リサーチクエスチョン</a:t>
            </a:r>
            <a:r>
              <a:rPr lang="en-US" altLang="ja-JP" dirty="0"/>
              <a:t>(RQ)</a:t>
            </a:r>
            <a:endParaRPr kumimoji="1" lang="ja-JP" altLang="en-US" dirty="0"/>
          </a:p>
        </p:txBody>
      </p:sp>
      <p:sp>
        <p:nvSpPr>
          <p:cNvPr id="5" name="コンテンツ プレースホルダー 2"/>
          <p:cNvSpPr>
            <a:spLocks noGrp="1"/>
          </p:cNvSpPr>
          <p:nvPr>
            <p:ph idx="1"/>
          </p:nvPr>
        </p:nvSpPr>
        <p:spPr>
          <a:xfrm>
            <a:off x="838200" y="1830649"/>
            <a:ext cx="10606874" cy="3917008"/>
          </a:xfrm>
        </p:spPr>
        <p:txBody>
          <a:bodyPr>
            <a:normAutofit/>
          </a:bodyPr>
          <a:lstStyle/>
          <a:p>
            <a:pPr marL="0" indent="0">
              <a:buClr>
                <a:schemeClr val="tx2"/>
              </a:buClr>
              <a:buNone/>
            </a:pPr>
            <a:r>
              <a:rPr lang="en-US" altLang="ja-JP" b="1" dirty="0" smtClean="0"/>
              <a:t>RQ1. </a:t>
            </a:r>
            <a:r>
              <a:rPr lang="en-US" altLang="ja-JP" dirty="0" err="1" smtClean="0"/>
              <a:t>SuiteRec</a:t>
            </a:r>
            <a:r>
              <a:rPr lang="ja-JP" altLang="en-US" dirty="0" smtClean="0"/>
              <a:t>は</a:t>
            </a:r>
            <a:r>
              <a:rPr lang="ja-JP" altLang="en-US" dirty="0"/>
              <a:t>、</a:t>
            </a:r>
            <a:r>
              <a:rPr lang="ja-JP" altLang="en-US" dirty="0" smtClean="0"/>
              <a:t>高いカバレッジを持つテストコードの作成</a:t>
            </a:r>
            <a:r>
              <a:rPr lang="en-US" altLang="ja-JP" dirty="0" smtClean="0"/>
              <a:t/>
            </a:r>
            <a:br>
              <a:rPr lang="en-US" altLang="ja-JP" dirty="0" smtClean="0"/>
            </a:br>
            <a:r>
              <a:rPr lang="en-US" altLang="ja-JP" dirty="0" smtClean="0"/>
              <a:t>         </a:t>
            </a:r>
            <a:r>
              <a:rPr lang="ja-JP" altLang="en-US" dirty="0" smtClean="0"/>
              <a:t>を支援できるか？</a:t>
            </a:r>
            <a:endParaRPr lang="en-US" altLang="ja-JP" dirty="0" smtClean="0"/>
          </a:p>
          <a:p>
            <a:pPr marL="0" indent="0">
              <a:buClr>
                <a:schemeClr val="tx2"/>
              </a:buClr>
              <a:buNone/>
            </a:pPr>
            <a:endParaRPr lang="en-US" altLang="ja-JP" sz="100" dirty="0" smtClean="0"/>
          </a:p>
          <a:p>
            <a:pPr marL="0" indent="0">
              <a:buClr>
                <a:schemeClr val="tx2"/>
              </a:buClr>
              <a:buNone/>
            </a:pPr>
            <a:r>
              <a:rPr lang="en-US" altLang="ja-JP" b="1" dirty="0" smtClean="0"/>
              <a:t>RQ2. </a:t>
            </a:r>
            <a:r>
              <a:rPr lang="en-US" altLang="ja-JP" dirty="0" err="1" smtClean="0"/>
              <a:t>SuiteRec</a:t>
            </a:r>
            <a:r>
              <a:rPr lang="ja-JP" altLang="en-US" dirty="0" smtClean="0"/>
              <a:t>は</a:t>
            </a:r>
            <a:r>
              <a:rPr lang="ja-JP" altLang="en-US" dirty="0"/>
              <a:t>、</a:t>
            </a:r>
            <a:r>
              <a:rPr lang="ja-JP" altLang="en-US" dirty="0" smtClean="0"/>
              <a:t>テストコード作成時間を削減できるか？</a:t>
            </a:r>
            <a:endParaRPr lang="en-US" altLang="ja-JP" dirty="0" smtClean="0"/>
          </a:p>
          <a:p>
            <a:pPr marL="0" indent="0">
              <a:buClr>
                <a:schemeClr val="tx2"/>
              </a:buClr>
              <a:buNone/>
            </a:pPr>
            <a:endParaRPr lang="en-US" altLang="ja-JP" sz="1200" dirty="0" smtClean="0"/>
          </a:p>
          <a:p>
            <a:pPr marL="0" indent="0">
              <a:buClr>
                <a:schemeClr val="tx2"/>
              </a:buClr>
              <a:buNone/>
            </a:pPr>
            <a:r>
              <a:rPr lang="en-US" altLang="ja-JP" b="1" dirty="0" smtClean="0"/>
              <a:t>RQ3. </a:t>
            </a:r>
            <a:r>
              <a:rPr lang="en-US" altLang="ja-JP" dirty="0" err="1" smtClean="0"/>
              <a:t>SuiteRec</a:t>
            </a:r>
            <a:r>
              <a:rPr lang="ja-JP" altLang="en-US" dirty="0" smtClean="0"/>
              <a:t>は、テストスメルの数が少ないテストコードの</a:t>
            </a:r>
            <a:r>
              <a:rPr lang="en-US" altLang="ja-JP" dirty="0" smtClean="0"/>
              <a:t/>
            </a:r>
            <a:br>
              <a:rPr lang="en-US" altLang="ja-JP" dirty="0" smtClean="0"/>
            </a:br>
            <a:r>
              <a:rPr lang="en-US" altLang="ja-JP" dirty="0" smtClean="0"/>
              <a:t>         </a:t>
            </a:r>
            <a:r>
              <a:rPr lang="ja-JP" altLang="en-US" dirty="0" smtClean="0"/>
              <a:t>作成を支援できるか？</a:t>
            </a:r>
            <a:endParaRPr lang="en-US" altLang="ja-JP" dirty="0" smtClean="0"/>
          </a:p>
          <a:p>
            <a:pPr marL="0" indent="0">
              <a:buClr>
                <a:schemeClr val="tx2"/>
              </a:buClr>
              <a:buNone/>
            </a:pPr>
            <a:endParaRPr lang="en-US" altLang="ja-JP" sz="100" dirty="0" smtClean="0"/>
          </a:p>
          <a:p>
            <a:pPr marL="0" indent="0">
              <a:buClr>
                <a:schemeClr val="tx2"/>
              </a:buClr>
              <a:buNone/>
            </a:pPr>
            <a:r>
              <a:rPr lang="en-US" altLang="ja-JP" b="1" dirty="0" smtClean="0"/>
              <a:t>RQ4. </a:t>
            </a:r>
            <a:r>
              <a:rPr lang="en-US" altLang="ja-JP" dirty="0" err="1" smtClean="0"/>
              <a:t>SuiteRec</a:t>
            </a:r>
            <a:r>
              <a:rPr lang="ja-JP" altLang="en-US" dirty="0" smtClean="0"/>
              <a:t>の利用は、開発者のテストコード作成タスクの</a:t>
            </a:r>
            <a:r>
              <a:rPr lang="en-US" altLang="ja-JP" dirty="0" smtClean="0"/>
              <a:t/>
            </a:r>
            <a:br>
              <a:rPr lang="en-US" altLang="ja-JP" dirty="0" smtClean="0"/>
            </a:br>
            <a:r>
              <a:rPr lang="en-US" altLang="ja-JP" dirty="0" smtClean="0"/>
              <a:t>         </a:t>
            </a:r>
            <a:r>
              <a:rPr lang="ja-JP" altLang="en-US" dirty="0" smtClean="0"/>
              <a:t>認識にどう影響するか？</a:t>
            </a:r>
            <a:endParaRPr lang="en-US" altLang="ja-JP" dirty="0" smtClean="0"/>
          </a:p>
        </p:txBody>
      </p:sp>
    </p:spTree>
    <p:extLst>
      <p:ext uri="{BB962C8B-B14F-4D97-AF65-F5344CB8AC3E}">
        <p14:creationId xmlns:p14="http://schemas.microsoft.com/office/powerpoint/2010/main" val="309693469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RQ1. </a:t>
            </a:r>
            <a:r>
              <a:rPr lang="en-US" altLang="ja-JP" dirty="0" err="1"/>
              <a:t>SuiteRec</a:t>
            </a:r>
            <a:r>
              <a:rPr lang="ja-JP" altLang="en-US" dirty="0"/>
              <a:t>は、高いカバレッジを持つ</a:t>
            </a:r>
            <a:br>
              <a:rPr lang="ja-JP" altLang="en-US" dirty="0"/>
            </a:br>
            <a:r>
              <a:rPr lang="ja-JP" altLang="en-US" dirty="0" smtClean="0"/>
              <a:t>        テストコード</a:t>
            </a:r>
            <a:r>
              <a:rPr lang="ja-JP" altLang="en-US" dirty="0"/>
              <a:t>の作成を支援できるか？</a:t>
            </a:r>
            <a:endParaRPr kumimoji="1" lang="ja-JP" altLang="en-US" dirty="0"/>
          </a:p>
        </p:txBody>
      </p:sp>
      <p:graphicFrame>
        <p:nvGraphicFramePr>
          <p:cNvPr id="4" name="コンテンツ プレースホルダー 9"/>
          <p:cNvGraphicFramePr>
            <a:graphicFrameLocks/>
          </p:cNvGraphicFramePr>
          <p:nvPr>
            <p:extLst>
              <p:ext uri="{D42A27DB-BD31-4B8C-83A1-F6EECF244321}">
                <p14:modId xmlns:p14="http://schemas.microsoft.com/office/powerpoint/2010/main" val="390828417"/>
              </p:ext>
            </p:extLst>
          </p:nvPr>
        </p:nvGraphicFramePr>
        <p:xfrm>
          <a:off x="6139321" y="1734230"/>
          <a:ext cx="4921200" cy="304074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コンテンツ プレースホルダー 5">
            <a:extLst>
              <a:ext uri="{FF2B5EF4-FFF2-40B4-BE49-F238E27FC236}">
                <a16:creationId xmlns:a16="http://schemas.microsoft.com/office/drawing/2014/main" id="{58383E37-1D3B-1A4F-BAE8-78FB788D5C29}"/>
              </a:ext>
            </a:extLst>
          </p:cNvPr>
          <p:cNvGraphicFramePr>
            <a:graphicFrameLocks/>
          </p:cNvGraphicFramePr>
          <p:nvPr>
            <p:extLst>
              <p:ext uri="{D42A27DB-BD31-4B8C-83A1-F6EECF244321}">
                <p14:modId xmlns:p14="http://schemas.microsoft.com/office/powerpoint/2010/main" val="1817266150"/>
              </p:ext>
            </p:extLst>
          </p:nvPr>
        </p:nvGraphicFramePr>
        <p:xfrm>
          <a:off x="996779" y="1734231"/>
          <a:ext cx="5073771" cy="3040741"/>
        </p:xfrm>
        <a:graphic>
          <a:graphicData uri="http://schemas.openxmlformats.org/drawingml/2006/chart">
            <c:chart xmlns:c="http://schemas.openxmlformats.org/drawingml/2006/chart" xmlns:r="http://schemas.openxmlformats.org/officeDocument/2006/relationships" r:id="rId4"/>
          </a:graphicData>
        </a:graphic>
      </p:graphicFrame>
      <p:sp>
        <p:nvSpPr>
          <p:cNvPr id="6" name="正方形/長方形 5">
            <a:extLst>
              <a:ext uri="{FF2B5EF4-FFF2-40B4-BE49-F238E27FC236}">
                <a16:creationId xmlns:a16="http://schemas.microsoft.com/office/drawing/2014/main" id="{6AC3A437-2595-FF4C-A6C9-E07DCFC518E1}"/>
              </a:ext>
            </a:extLst>
          </p:cNvPr>
          <p:cNvSpPr/>
          <p:nvPr/>
        </p:nvSpPr>
        <p:spPr>
          <a:xfrm>
            <a:off x="5240341" y="4820636"/>
            <a:ext cx="145142" cy="145142"/>
          </a:xfrm>
          <a:prstGeom prst="rect">
            <a:avLst/>
          </a:prstGeom>
          <a:solidFill>
            <a:srgbClr val="DEA221"/>
          </a:solidFill>
          <a:ln>
            <a:solidFill>
              <a:srgbClr val="DEA2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6C41124F-0734-F44C-85F6-A310A9D32F4C}"/>
              </a:ext>
            </a:extLst>
          </p:cNvPr>
          <p:cNvSpPr txBox="1"/>
          <p:nvPr/>
        </p:nvSpPr>
        <p:spPr>
          <a:xfrm>
            <a:off x="5385483" y="4703925"/>
            <a:ext cx="1117600" cy="378565"/>
          </a:xfrm>
          <a:prstGeom prst="rect">
            <a:avLst/>
          </a:prstGeom>
          <a:noFill/>
        </p:spPr>
        <p:txBody>
          <a:bodyPr wrap="square" rtlCol="0">
            <a:spAutoFit/>
          </a:bodyPr>
          <a:lstStyle/>
          <a:p>
            <a:r>
              <a:rPr lang="ja-JP" altLang="en-US" sz="1860" b="1" dirty="0" smtClean="0">
                <a:solidFill>
                  <a:schemeClr val="tx1">
                    <a:lumMod val="65000"/>
                    <a:lumOff val="35000"/>
                  </a:schemeClr>
                </a:solidFill>
              </a:rPr>
              <a:t>手作業</a:t>
            </a:r>
            <a:endParaRPr kumimoji="1" lang="ja-JP" altLang="en-US" sz="1860" b="1" dirty="0">
              <a:solidFill>
                <a:schemeClr val="tx1">
                  <a:lumMod val="65000"/>
                  <a:lumOff val="35000"/>
                </a:schemeClr>
              </a:solidFill>
            </a:endParaRPr>
          </a:p>
        </p:txBody>
      </p:sp>
      <p:sp>
        <p:nvSpPr>
          <p:cNvPr id="8" name="正方形/長方形 7">
            <a:extLst>
              <a:ext uri="{FF2B5EF4-FFF2-40B4-BE49-F238E27FC236}">
                <a16:creationId xmlns:a16="http://schemas.microsoft.com/office/drawing/2014/main" id="{62F4946A-2043-3E48-BA34-747554025BBA}"/>
              </a:ext>
            </a:extLst>
          </p:cNvPr>
          <p:cNvSpPr/>
          <p:nvPr/>
        </p:nvSpPr>
        <p:spPr>
          <a:xfrm>
            <a:off x="6401829" y="4820638"/>
            <a:ext cx="145142" cy="145142"/>
          </a:xfrm>
          <a:prstGeom prst="rect">
            <a:avLst/>
          </a:prstGeom>
          <a:solidFill>
            <a:srgbClr val="0F7B9E"/>
          </a:solidFill>
          <a:ln>
            <a:solidFill>
              <a:srgbClr val="0F7B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CA1CA2C6-0BE8-F04B-956F-827B826EEE45}"/>
              </a:ext>
            </a:extLst>
          </p:cNvPr>
          <p:cNvSpPr txBox="1"/>
          <p:nvPr/>
        </p:nvSpPr>
        <p:spPr>
          <a:xfrm>
            <a:off x="6546971" y="4703925"/>
            <a:ext cx="1294488" cy="378565"/>
          </a:xfrm>
          <a:prstGeom prst="rect">
            <a:avLst/>
          </a:prstGeom>
          <a:noFill/>
        </p:spPr>
        <p:txBody>
          <a:bodyPr wrap="square" rtlCol="0">
            <a:spAutoFit/>
          </a:bodyPr>
          <a:lstStyle/>
          <a:p>
            <a:r>
              <a:rPr kumimoji="1" lang="en-US" altLang="ja-JP" sz="1860" b="1" dirty="0" err="1" smtClean="0">
                <a:solidFill>
                  <a:schemeClr val="tx1">
                    <a:lumMod val="65000"/>
                    <a:lumOff val="35000"/>
                  </a:schemeClr>
                </a:solidFill>
              </a:rPr>
              <a:t>SuiteRec</a:t>
            </a:r>
            <a:endParaRPr kumimoji="1" lang="ja-JP" altLang="en-US" sz="1860" b="1" dirty="0">
              <a:solidFill>
                <a:schemeClr val="tx1">
                  <a:lumMod val="65000"/>
                  <a:lumOff val="35000"/>
                </a:schemeClr>
              </a:solidFill>
            </a:endParaRPr>
          </a:p>
        </p:txBody>
      </p:sp>
      <p:sp>
        <p:nvSpPr>
          <p:cNvPr id="10" name="角丸四角形 9"/>
          <p:cNvSpPr/>
          <p:nvPr/>
        </p:nvSpPr>
        <p:spPr>
          <a:xfrm>
            <a:off x="1428921" y="5285996"/>
            <a:ext cx="9334158" cy="112621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条件分岐が多いプログラムのテストコードを作成する際カバレッジ</a:t>
            </a:r>
            <a:r>
              <a:rPr lang="en-US" altLang="ja-JP" sz="2800" dirty="0" smtClean="0">
                <a:latin typeface="メイリオ" panose="020B0604030504040204" pitchFamily="50" charset="-128"/>
                <a:ea typeface="メイリオ" panose="020B0604030504040204" pitchFamily="50" charset="-128"/>
              </a:rPr>
              <a:t>(C1)</a:t>
            </a:r>
            <a:r>
              <a:rPr lang="ja-JP" altLang="en-US" sz="2800" dirty="0">
                <a:latin typeface="メイリオ" panose="020B0604030504040204" pitchFamily="50" charset="-128"/>
                <a:ea typeface="メイリオ" panose="020B0604030504040204" pitchFamily="50" charset="-128"/>
              </a:rPr>
              <a:t>の</a:t>
            </a:r>
            <a:r>
              <a:rPr lang="ja-JP" altLang="en-US" sz="2800" dirty="0" smtClean="0">
                <a:latin typeface="メイリオ" panose="020B0604030504040204" pitchFamily="50" charset="-128"/>
                <a:ea typeface="メイリオ" panose="020B0604030504040204" pitchFamily="50" charset="-128"/>
              </a:rPr>
              <a:t>向上に役立つ可能性がある</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13358936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a:xfrm>
            <a:off x="221598" y="329894"/>
            <a:ext cx="8187756" cy="729386"/>
          </a:xfrm>
        </p:spPr>
        <p:txBody>
          <a:bodyPr>
            <a:normAutofit fontScale="90000"/>
          </a:bodyPr>
          <a:lstStyle/>
          <a:p>
            <a:r>
              <a:rPr lang="en-US" altLang="ja-JP" b="1" dirty="0"/>
              <a:t>RQ2. </a:t>
            </a:r>
            <a:r>
              <a:rPr lang="en-US" altLang="ja-JP" dirty="0" err="1"/>
              <a:t>SuiteRec</a:t>
            </a:r>
            <a:r>
              <a:rPr lang="ja-JP" altLang="en-US" dirty="0"/>
              <a:t>は</a:t>
            </a:r>
            <a:r>
              <a:rPr lang="ja-JP" altLang="en-US" dirty="0" smtClean="0"/>
              <a:t>、テストコードの作成時間を</a:t>
            </a:r>
            <a:r>
              <a:rPr lang="en-US" altLang="ja-JP" dirty="0" smtClean="0"/>
              <a:t/>
            </a:r>
            <a:br>
              <a:rPr lang="en-US" altLang="ja-JP" dirty="0" smtClean="0"/>
            </a:br>
            <a:r>
              <a:rPr lang="ja-JP" altLang="en-US" dirty="0" smtClean="0"/>
              <a:t>　　　削減できる</a:t>
            </a:r>
            <a:r>
              <a:rPr lang="ja-JP" altLang="en-US" dirty="0"/>
              <a:t>か？</a:t>
            </a:r>
            <a:endParaRPr kumimoji="1" lang="ja-JP" altLang="en-US" dirty="0"/>
          </a:p>
        </p:txBody>
      </p:sp>
      <mc:AlternateContent xmlns:mc="http://schemas.openxmlformats.org/markup-compatibility/2006">
        <mc:Choice xmlns:cx="http://schemas.microsoft.com/office/drawing/2014/chartex" Requires="cx">
          <p:graphicFrame>
            <p:nvGraphicFramePr>
              <p:cNvPr id="4" name="グラフ 3"/>
              <p:cNvGraphicFramePr/>
              <p:nvPr>
                <p:extLst>
                  <p:ext uri="{D42A27DB-BD31-4B8C-83A1-F6EECF244321}">
                    <p14:modId xmlns:p14="http://schemas.microsoft.com/office/powerpoint/2010/main" val="931915812"/>
                  </p:ext>
                </p:extLst>
              </p:nvPr>
            </p:nvGraphicFramePr>
            <p:xfrm>
              <a:off x="953477" y="1263535"/>
              <a:ext cx="5384729" cy="3786447"/>
            </p:xfrm>
            <a:graphic>
              <a:graphicData uri="http://schemas.microsoft.com/office/drawing/2014/chartex">
                <c:chart xmlns:c="http://schemas.openxmlformats.org/drawingml/2006/chart" xmlns:r="http://schemas.openxmlformats.org/officeDocument/2006/relationships" r:id="rId3"/>
              </a:graphicData>
            </a:graphic>
          </p:graphicFrame>
        </mc:Choice>
        <mc:Fallback>
          <p:pic>
            <p:nvPicPr>
              <p:cNvPr id="4" name="グラフ 3"/>
              <p:cNvPicPr>
                <a:picLocks noGrp="1" noRot="1" noChangeAspect="1" noMove="1" noResize="1" noEditPoints="1" noAdjustHandles="1" noChangeArrowheads="1" noChangeShapeType="1"/>
              </p:cNvPicPr>
              <p:nvPr/>
            </p:nvPicPr>
            <p:blipFill>
              <a:blip r:embed="rId4"/>
              <a:stretch>
                <a:fillRect/>
              </a:stretch>
            </p:blipFill>
            <p:spPr>
              <a:xfrm>
                <a:off x="953477" y="1263535"/>
                <a:ext cx="5384729" cy="3786447"/>
              </a:xfrm>
              <a:prstGeom prst="rect">
                <a:avLst/>
              </a:prstGeom>
            </p:spPr>
          </p:pic>
        </mc:Fallback>
      </mc:AlternateContent>
      <p:sp>
        <p:nvSpPr>
          <p:cNvPr id="5" name="角丸四角形 4"/>
          <p:cNvSpPr/>
          <p:nvPr/>
        </p:nvSpPr>
        <p:spPr>
          <a:xfrm>
            <a:off x="1374775" y="5375025"/>
            <a:ext cx="9617075" cy="112621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推薦されたコードの理解</a:t>
            </a:r>
            <a:r>
              <a:rPr lang="ja-JP" altLang="en-US" sz="2800" dirty="0">
                <a:latin typeface="メイリオ" panose="020B0604030504040204" pitchFamily="50" charset="-128"/>
                <a:ea typeface="メイリオ" panose="020B0604030504040204" pitchFamily="50" charset="-128"/>
              </a:rPr>
              <a:t>と</a:t>
            </a:r>
            <a:r>
              <a:rPr lang="ja-JP" altLang="en-US" sz="2800" dirty="0" smtClean="0">
                <a:latin typeface="メイリオ" panose="020B0604030504040204" pitchFamily="50" charset="-128"/>
                <a:ea typeface="メイリオ" panose="020B0604030504040204" pitchFamily="50" charset="-128"/>
              </a:rPr>
              <a:t>編集が必要なので、開発者</a:t>
            </a:r>
            <a:r>
              <a:rPr lang="ja-JP" altLang="en-US" sz="2800" dirty="0" smtClean="0">
                <a:latin typeface="メイリオ" panose="020B0604030504040204" pitchFamily="50" charset="-128"/>
                <a:ea typeface="メイリオ" panose="020B0604030504040204" pitchFamily="50" charset="-128"/>
              </a:rPr>
              <a:t>は</a:t>
            </a:r>
            <a:r>
              <a:rPr lang="en-US" altLang="ja-JP" sz="2800" dirty="0" smtClean="0">
                <a:latin typeface="メイリオ" panose="020B0604030504040204" pitchFamily="50" charset="-128"/>
                <a:ea typeface="メイリオ" panose="020B0604030504040204" pitchFamily="50" charset="-128"/>
              </a:rPr>
              <a:t/>
            </a:r>
            <a:br>
              <a:rPr lang="en-US" altLang="ja-JP" sz="2800" dirty="0" smtClean="0">
                <a:latin typeface="メイリオ" panose="020B0604030504040204" pitchFamily="50" charset="-128"/>
                <a:ea typeface="メイリオ" panose="020B0604030504040204" pitchFamily="50" charset="-128"/>
              </a:rPr>
            </a:br>
            <a:r>
              <a:rPr lang="ja-JP" altLang="en-US" sz="2800" dirty="0" smtClean="0">
                <a:latin typeface="メイリオ" panose="020B0604030504040204" pitchFamily="50" charset="-128"/>
                <a:ea typeface="メイリオ" panose="020B0604030504040204" pitchFamily="50" charset="-128"/>
              </a:rPr>
              <a:t>テストコード</a:t>
            </a:r>
            <a:r>
              <a:rPr lang="ja-JP" altLang="en-US" sz="2800" dirty="0" smtClean="0">
                <a:latin typeface="メイリオ" panose="020B0604030504040204" pitchFamily="50" charset="-128"/>
                <a:ea typeface="メイリオ" panose="020B0604030504040204" pitchFamily="50" charset="-128"/>
              </a:rPr>
              <a:t>作成により多くの時間を費やす可能性がある</a:t>
            </a:r>
            <a:endParaRPr lang="ja-JP" altLang="en-US" sz="2800" dirty="0">
              <a:latin typeface="メイリオ" panose="020B0604030504040204" pitchFamily="50" charset="-128"/>
              <a:ea typeface="メイリオ" panose="020B0604030504040204" pitchFamily="50" charset="-128"/>
            </a:endParaRPr>
          </a:p>
        </p:txBody>
      </p:sp>
      <p:sp>
        <p:nvSpPr>
          <p:cNvPr id="6" name="テキスト ボックス 5"/>
          <p:cNvSpPr txBox="1"/>
          <p:nvPr/>
        </p:nvSpPr>
        <p:spPr>
          <a:xfrm>
            <a:off x="6434581" y="2074412"/>
            <a:ext cx="5058228" cy="2554545"/>
          </a:xfrm>
          <a:prstGeom prst="rect">
            <a:avLst/>
          </a:prstGeom>
          <a:noFill/>
        </p:spPr>
        <p:txBody>
          <a:bodyPr wrap="square" rtlCol="0">
            <a:spAutoFit/>
          </a:bodyPr>
          <a:lstStyle/>
          <a:p>
            <a:pPr marL="285750"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Task1</a:t>
            </a:r>
            <a:r>
              <a:rPr lang="ja-JP" altLang="en-US" sz="2000" dirty="0" smtClean="0">
                <a:latin typeface="メイリオ" panose="020B0604030504040204" pitchFamily="50" charset="-128"/>
                <a:ea typeface="メイリオ" panose="020B0604030504040204" pitchFamily="50" charset="-128"/>
              </a:rPr>
              <a:t>と</a:t>
            </a:r>
            <a:r>
              <a:rPr lang="en-US" altLang="ja-JP" sz="2000" dirty="0" smtClean="0">
                <a:latin typeface="メイリオ" panose="020B0604030504040204" pitchFamily="50" charset="-128"/>
                <a:ea typeface="メイリオ" panose="020B0604030504040204" pitchFamily="50" charset="-128"/>
              </a:rPr>
              <a:t>Task3</a:t>
            </a:r>
            <a:r>
              <a:rPr lang="ja-JP" altLang="en-US" sz="2000" dirty="0" smtClean="0">
                <a:latin typeface="メイリオ" panose="020B0604030504040204" pitchFamily="50" charset="-128"/>
                <a:ea typeface="メイリオ" panose="020B0604030504040204" pitchFamily="50" charset="-128"/>
              </a:rPr>
              <a:t>は、</a:t>
            </a:r>
            <a:r>
              <a:rPr lang="en-US" altLang="ja-JP" sz="2000" dirty="0" err="1" smtClean="0">
                <a:latin typeface="メイリオ" panose="020B0604030504040204" pitchFamily="50" charset="-128"/>
                <a:ea typeface="メイリオ" panose="020B0604030504040204" pitchFamily="50" charset="-128"/>
              </a:rPr>
              <a:t>SuiteRec</a:t>
            </a:r>
            <a:r>
              <a:rPr lang="ja-JP" altLang="en-US" sz="2000" dirty="0" smtClean="0">
                <a:latin typeface="メイリオ" panose="020B0604030504040204" pitchFamily="50" charset="-128"/>
                <a:ea typeface="メイリオ" panose="020B0604030504040204" pitchFamily="50" charset="-128"/>
              </a:rPr>
              <a:t>を使用した場合</a:t>
            </a:r>
            <a:r>
              <a:rPr lang="ja-JP" altLang="en-US" sz="2000" dirty="0">
                <a:latin typeface="メイリオ" panose="020B0604030504040204" pitchFamily="50" charset="-128"/>
                <a:ea typeface="メイリオ" panose="020B0604030504040204" pitchFamily="50" charset="-128"/>
              </a:rPr>
              <a:t>、</a:t>
            </a:r>
            <a:r>
              <a:rPr lang="ja-JP" altLang="en-US" sz="2000" dirty="0" smtClean="0">
                <a:latin typeface="メイリオ" panose="020B0604030504040204" pitchFamily="50" charset="-128"/>
                <a:ea typeface="メイリオ" panose="020B0604030504040204" pitchFamily="50" charset="-128"/>
              </a:rPr>
              <a:t>タスク終了までの時間が長い</a:t>
            </a: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Task2</a:t>
            </a:r>
            <a:r>
              <a:rPr lang="ja-JP" altLang="en-US" sz="2000" dirty="0" smtClean="0">
                <a:latin typeface="メイリオ" panose="020B0604030504040204" pitchFamily="50" charset="-128"/>
                <a:ea typeface="メイリオ" panose="020B0604030504040204" pitchFamily="50" charset="-128"/>
              </a:rPr>
              <a:t>は</a:t>
            </a:r>
            <a:r>
              <a:rPr lang="en-US" altLang="ja-JP" sz="2000" dirty="0" err="1" smtClean="0">
                <a:latin typeface="メイリオ" panose="020B0604030504040204" pitchFamily="50" charset="-128"/>
                <a:ea typeface="メイリオ" panose="020B0604030504040204" pitchFamily="50" charset="-128"/>
              </a:rPr>
              <a:t>SuiteRec</a:t>
            </a:r>
            <a:r>
              <a:rPr lang="ja-JP" altLang="en-US" sz="2000" dirty="0" smtClean="0">
                <a:latin typeface="メイリオ" panose="020B0604030504040204" pitchFamily="50" charset="-128"/>
                <a:ea typeface="メイリオ" panose="020B0604030504040204" pitchFamily="50" charset="-128"/>
              </a:rPr>
              <a:t>を使用しない場合の方がタスク終了までの時間が長い</a:t>
            </a: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r>
              <a:rPr kumimoji="1" lang="ja-JP" altLang="en-US" sz="2000" dirty="0" smtClean="0">
                <a:latin typeface="メイリオ" panose="020B0604030504040204" pitchFamily="50" charset="-128"/>
                <a:ea typeface="メイリオ" panose="020B0604030504040204" pitchFamily="50" charset="-128"/>
              </a:rPr>
              <a:t>多くの</a:t>
            </a:r>
            <a:r>
              <a:rPr lang="ja-JP" altLang="en-US" sz="2000" dirty="0" smtClean="0">
                <a:latin typeface="メイリオ" panose="020B0604030504040204" pitchFamily="50" charset="-128"/>
                <a:ea typeface="メイリオ" panose="020B0604030504040204" pitchFamily="50" charset="-128"/>
              </a:rPr>
              <a:t>被験</a:t>
            </a:r>
            <a:r>
              <a:rPr kumimoji="1" lang="ja-JP" altLang="en-US" sz="2000" dirty="0" smtClean="0">
                <a:latin typeface="メイリオ" panose="020B0604030504040204" pitchFamily="50" charset="-128"/>
                <a:ea typeface="メイリオ" panose="020B0604030504040204" pitchFamily="50" charset="-128"/>
              </a:rPr>
              <a:t>者は無駄なテストを作成するのに時間を費やした可能性がある</a:t>
            </a:r>
            <a:endParaRPr kumimoji="1" lang="ja-JP" altLang="en-US" sz="2000" dirty="0">
              <a:latin typeface="メイリオ" panose="020B0604030504040204" pitchFamily="50" charset="-128"/>
              <a:ea typeface="メイリオ" panose="020B0604030504040204" pitchFamily="50" charset="-128"/>
            </a:endParaRPr>
          </a:p>
        </p:txBody>
      </p:sp>
      <p:sp>
        <p:nvSpPr>
          <p:cNvPr id="7" name="正方形/長方形 6">
            <a:extLst>
              <a:ext uri="{FF2B5EF4-FFF2-40B4-BE49-F238E27FC236}">
                <a16:creationId xmlns:a16="http://schemas.microsoft.com/office/drawing/2014/main" id="{6AC3A437-2595-FF4C-A6C9-E07DCFC518E1}"/>
              </a:ext>
            </a:extLst>
          </p:cNvPr>
          <p:cNvSpPr/>
          <p:nvPr/>
        </p:nvSpPr>
        <p:spPr>
          <a:xfrm>
            <a:off x="3103451" y="4996460"/>
            <a:ext cx="145142" cy="145142"/>
          </a:xfrm>
          <a:prstGeom prst="rect">
            <a:avLst/>
          </a:prstGeom>
          <a:solidFill>
            <a:srgbClr val="DEA221"/>
          </a:solidFill>
          <a:ln>
            <a:solidFill>
              <a:srgbClr val="DEA2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6C41124F-0734-F44C-85F6-A310A9D32F4C}"/>
              </a:ext>
            </a:extLst>
          </p:cNvPr>
          <p:cNvSpPr txBox="1"/>
          <p:nvPr/>
        </p:nvSpPr>
        <p:spPr>
          <a:xfrm>
            <a:off x="3248593" y="4879749"/>
            <a:ext cx="1117600" cy="378565"/>
          </a:xfrm>
          <a:prstGeom prst="rect">
            <a:avLst/>
          </a:prstGeom>
          <a:noFill/>
        </p:spPr>
        <p:txBody>
          <a:bodyPr wrap="square" rtlCol="0">
            <a:spAutoFit/>
          </a:bodyPr>
          <a:lstStyle/>
          <a:p>
            <a:r>
              <a:rPr lang="ja-JP" altLang="en-US" sz="1860" b="1" dirty="0" smtClean="0">
                <a:solidFill>
                  <a:schemeClr val="tx1">
                    <a:lumMod val="65000"/>
                    <a:lumOff val="35000"/>
                  </a:schemeClr>
                </a:solidFill>
              </a:rPr>
              <a:t>手作業</a:t>
            </a:r>
            <a:endParaRPr kumimoji="1" lang="ja-JP" altLang="en-US" sz="1860" b="1" dirty="0">
              <a:solidFill>
                <a:schemeClr val="tx1">
                  <a:lumMod val="65000"/>
                  <a:lumOff val="35000"/>
                </a:schemeClr>
              </a:solidFill>
            </a:endParaRPr>
          </a:p>
        </p:txBody>
      </p:sp>
      <p:sp>
        <p:nvSpPr>
          <p:cNvPr id="9" name="正方形/長方形 8">
            <a:extLst>
              <a:ext uri="{FF2B5EF4-FFF2-40B4-BE49-F238E27FC236}">
                <a16:creationId xmlns:a16="http://schemas.microsoft.com/office/drawing/2014/main" id="{62F4946A-2043-3E48-BA34-747554025BBA}"/>
              </a:ext>
            </a:extLst>
          </p:cNvPr>
          <p:cNvSpPr/>
          <p:nvPr/>
        </p:nvSpPr>
        <p:spPr>
          <a:xfrm>
            <a:off x="4203251" y="4996462"/>
            <a:ext cx="145142" cy="145142"/>
          </a:xfrm>
          <a:prstGeom prst="rect">
            <a:avLst/>
          </a:prstGeom>
          <a:solidFill>
            <a:srgbClr val="0F7B9E"/>
          </a:solidFill>
          <a:ln>
            <a:solidFill>
              <a:srgbClr val="0F7B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CA1CA2C6-0BE8-F04B-956F-827B826EEE45}"/>
              </a:ext>
            </a:extLst>
          </p:cNvPr>
          <p:cNvSpPr txBox="1"/>
          <p:nvPr/>
        </p:nvSpPr>
        <p:spPr>
          <a:xfrm>
            <a:off x="4348393" y="4879749"/>
            <a:ext cx="1294488" cy="378565"/>
          </a:xfrm>
          <a:prstGeom prst="rect">
            <a:avLst/>
          </a:prstGeom>
          <a:noFill/>
        </p:spPr>
        <p:txBody>
          <a:bodyPr wrap="square" rtlCol="0">
            <a:spAutoFit/>
          </a:bodyPr>
          <a:lstStyle/>
          <a:p>
            <a:r>
              <a:rPr kumimoji="1" lang="en-US" altLang="ja-JP" sz="1860" b="1" dirty="0" err="1" smtClean="0">
                <a:solidFill>
                  <a:schemeClr val="tx1">
                    <a:lumMod val="65000"/>
                    <a:lumOff val="35000"/>
                  </a:schemeClr>
                </a:solidFill>
              </a:rPr>
              <a:t>SuiteRec</a:t>
            </a:r>
            <a:endParaRPr kumimoji="1" lang="ja-JP" altLang="en-US" sz="1860" b="1" dirty="0">
              <a:solidFill>
                <a:schemeClr val="tx1">
                  <a:lumMod val="65000"/>
                  <a:lumOff val="35000"/>
                </a:schemeClr>
              </a:solidFill>
            </a:endParaRPr>
          </a:p>
        </p:txBody>
      </p:sp>
    </p:spTree>
    <p:extLst>
      <p:ext uri="{BB962C8B-B14F-4D97-AF65-F5344CB8AC3E}">
        <p14:creationId xmlns:p14="http://schemas.microsoft.com/office/powerpoint/2010/main" val="363120998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RQ3. </a:t>
            </a:r>
            <a:r>
              <a:rPr lang="en-US" altLang="ja-JP" dirty="0" err="1"/>
              <a:t>SuiteRec</a:t>
            </a:r>
            <a:r>
              <a:rPr lang="ja-JP" altLang="en-US" dirty="0"/>
              <a:t>は、テストスメルの数が</a:t>
            </a:r>
            <a:r>
              <a:rPr lang="ja-JP" altLang="en-US" dirty="0" smtClean="0"/>
              <a:t>少ない</a:t>
            </a:r>
            <a:r>
              <a:rPr lang="en-US" altLang="ja-JP" dirty="0" smtClean="0"/>
              <a:t/>
            </a:r>
            <a:br>
              <a:rPr lang="en-US" altLang="ja-JP" dirty="0" smtClean="0"/>
            </a:br>
            <a:r>
              <a:rPr lang="en-US" altLang="ja-JP" dirty="0" smtClean="0"/>
              <a:t>        </a:t>
            </a:r>
            <a:r>
              <a:rPr lang="ja-JP" altLang="en-US" dirty="0" smtClean="0"/>
              <a:t>テストコード</a:t>
            </a:r>
            <a:r>
              <a:rPr lang="ja-JP" altLang="en-US" dirty="0"/>
              <a:t>の作成を支援できるか？</a:t>
            </a:r>
            <a:endParaRPr kumimoji="1" lang="ja-JP" altLang="en-US" dirty="0"/>
          </a:p>
        </p:txBody>
      </p:sp>
      <p:graphicFrame>
        <p:nvGraphicFramePr>
          <p:cNvPr id="4" name="コンテンツ プレースホルダー 5"/>
          <p:cNvGraphicFramePr>
            <a:graphicFrameLocks noGrp="1"/>
          </p:cNvGraphicFramePr>
          <p:nvPr>
            <p:ph idx="1"/>
            <p:extLst>
              <p:ext uri="{D42A27DB-BD31-4B8C-83A1-F6EECF244321}">
                <p14:modId xmlns:p14="http://schemas.microsoft.com/office/powerpoint/2010/main" val="1840509657"/>
              </p:ext>
            </p:extLst>
          </p:nvPr>
        </p:nvGraphicFramePr>
        <p:xfrm>
          <a:off x="838200" y="1690689"/>
          <a:ext cx="4956628" cy="3296472"/>
        </p:xfrm>
        <a:graphic>
          <a:graphicData uri="http://schemas.openxmlformats.org/drawingml/2006/chart">
            <c:chart xmlns:c="http://schemas.openxmlformats.org/drawingml/2006/chart" xmlns:r="http://schemas.openxmlformats.org/officeDocument/2006/relationships" r:id="rId3"/>
          </a:graphicData>
        </a:graphic>
      </p:graphicFrame>
      <p:sp>
        <p:nvSpPr>
          <p:cNvPr id="5" name="テキスト ボックス 4"/>
          <p:cNvSpPr txBox="1"/>
          <p:nvPr/>
        </p:nvSpPr>
        <p:spPr>
          <a:xfrm>
            <a:off x="5811305" y="2215540"/>
            <a:ext cx="5628158" cy="2246769"/>
          </a:xfrm>
          <a:prstGeom prst="rect">
            <a:avLst/>
          </a:prstGeom>
          <a:noFill/>
        </p:spPr>
        <p:txBody>
          <a:bodyPr wrap="square" rtlCol="0">
            <a:spAutoFit/>
          </a:bodyPr>
          <a:lstStyle/>
          <a:p>
            <a:pPr marL="285750" indent="-285750">
              <a:buClr>
                <a:schemeClr val="tx2"/>
              </a:buClr>
              <a:buFont typeface="Wingdings" panose="05000000000000000000" pitchFamily="2" charset="2"/>
              <a:buChar char="l"/>
            </a:pPr>
            <a:r>
              <a:rPr kumimoji="1" lang="ja-JP" altLang="en-US" sz="2000" dirty="0" smtClean="0">
                <a:latin typeface="メイリオ" panose="020B0604030504040204" pitchFamily="50" charset="-128"/>
                <a:ea typeface="メイリオ" panose="020B0604030504040204" pitchFamily="50" charset="-128"/>
              </a:rPr>
              <a:t>すべての</a:t>
            </a:r>
            <a:r>
              <a:rPr lang="ja-JP" altLang="en-US" sz="2000" dirty="0">
                <a:latin typeface="メイリオ" panose="020B0604030504040204" pitchFamily="50" charset="-128"/>
                <a:ea typeface="メイリオ" panose="020B0604030504040204" pitchFamily="50" charset="-128"/>
              </a:rPr>
              <a:t>タスク</a:t>
            </a:r>
            <a:r>
              <a:rPr kumimoji="1" lang="ja-JP" altLang="en-US" sz="2000" dirty="0" smtClean="0">
                <a:latin typeface="メイリオ" panose="020B0604030504040204" pitchFamily="50" charset="-128"/>
                <a:ea typeface="メイリオ" panose="020B0604030504040204" pitchFamily="50" charset="-128"/>
              </a:rPr>
              <a:t>において</a:t>
            </a:r>
            <a:r>
              <a:rPr lang="ja-JP" altLang="en-US" sz="2000" dirty="0" smtClean="0">
                <a:latin typeface="メイリオ" panose="020B0604030504040204" pitchFamily="50" charset="-128"/>
                <a:ea typeface="メイリオ" panose="020B0604030504040204" pitchFamily="50" charset="-128"/>
              </a:rPr>
              <a:t>、</a:t>
            </a:r>
            <a:r>
              <a:rPr lang="en-US" altLang="ja-JP" sz="2000" dirty="0" err="1" smtClean="0">
                <a:latin typeface="メイリオ" panose="020B0604030504040204" pitchFamily="50" charset="-128"/>
                <a:ea typeface="メイリオ" panose="020B0604030504040204" pitchFamily="50" charset="-128"/>
              </a:rPr>
              <a:t>SuiteRec</a:t>
            </a:r>
            <a:r>
              <a:rPr lang="ja-JP" altLang="en-US" sz="2000" dirty="0" smtClean="0">
                <a:latin typeface="メイリオ" panose="020B0604030504040204" pitchFamily="50" charset="-128"/>
                <a:ea typeface="メイリオ" panose="020B0604030504040204" pitchFamily="50" charset="-128"/>
              </a:rPr>
              <a:t>を使用した場合検出されたテストスメルの数が少ない</a:t>
            </a: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r>
              <a:rPr lang="ja-JP" altLang="en-US" sz="2000" dirty="0" smtClean="0">
                <a:latin typeface="メイリオ" panose="020B0604030504040204" pitchFamily="50" charset="-128"/>
                <a:ea typeface="メイリオ" panose="020B0604030504040204" pitchFamily="50" charset="-128"/>
              </a:rPr>
              <a:t>多く検出されたテストスメル</a:t>
            </a:r>
            <a:endParaRPr lang="en-US" altLang="ja-JP" sz="2000" dirty="0" smtClean="0">
              <a:latin typeface="メイリオ" panose="020B0604030504040204" pitchFamily="50" charset="-128"/>
              <a:ea typeface="メイリオ" panose="020B0604030504040204" pitchFamily="50" charset="-128"/>
            </a:endParaRPr>
          </a:p>
          <a:p>
            <a:pPr marL="742950" lvl="1"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Assertion Roulette</a:t>
            </a:r>
          </a:p>
          <a:p>
            <a:pPr marL="742950" lvl="1"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Default Test</a:t>
            </a:r>
          </a:p>
          <a:p>
            <a:pPr marL="742950" lvl="1"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Eager Test</a:t>
            </a:r>
          </a:p>
        </p:txBody>
      </p:sp>
      <p:sp>
        <p:nvSpPr>
          <p:cNvPr id="6" name="角丸四角形 5"/>
          <p:cNvSpPr/>
          <p:nvPr/>
        </p:nvSpPr>
        <p:spPr>
          <a:xfrm>
            <a:off x="1311275" y="5371072"/>
            <a:ext cx="9975850" cy="112621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開発者は、推薦される高品質のテストコードを参考にすることで品質の高いテストコードを作成できる</a:t>
            </a:r>
            <a:endParaRPr lang="ja-JP" altLang="en-US" sz="2800" dirty="0">
              <a:latin typeface="メイリオ" panose="020B0604030504040204" pitchFamily="50" charset="-128"/>
              <a:ea typeface="メイリオ" panose="020B0604030504040204" pitchFamily="50" charset="-128"/>
            </a:endParaRPr>
          </a:p>
        </p:txBody>
      </p:sp>
      <p:sp>
        <p:nvSpPr>
          <p:cNvPr id="7" name="正方形/長方形 6">
            <a:extLst>
              <a:ext uri="{FF2B5EF4-FFF2-40B4-BE49-F238E27FC236}">
                <a16:creationId xmlns:a16="http://schemas.microsoft.com/office/drawing/2014/main" id="{6AC3A437-2595-FF4C-A6C9-E07DCFC518E1}"/>
              </a:ext>
            </a:extLst>
          </p:cNvPr>
          <p:cNvSpPr/>
          <p:nvPr/>
        </p:nvSpPr>
        <p:spPr>
          <a:xfrm>
            <a:off x="2528776" y="4987160"/>
            <a:ext cx="145142" cy="145142"/>
          </a:xfrm>
          <a:prstGeom prst="rect">
            <a:avLst/>
          </a:prstGeom>
          <a:solidFill>
            <a:srgbClr val="DEA221"/>
          </a:solidFill>
          <a:ln>
            <a:solidFill>
              <a:srgbClr val="DEA2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6C41124F-0734-F44C-85F6-A310A9D32F4C}"/>
              </a:ext>
            </a:extLst>
          </p:cNvPr>
          <p:cNvSpPr txBox="1"/>
          <p:nvPr/>
        </p:nvSpPr>
        <p:spPr>
          <a:xfrm>
            <a:off x="2673918" y="4870449"/>
            <a:ext cx="1117600" cy="378565"/>
          </a:xfrm>
          <a:prstGeom prst="rect">
            <a:avLst/>
          </a:prstGeom>
          <a:noFill/>
        </p:spPr>
        <p:txBody>
          <a:bodyPr wrap="square" rtlCol="0">
            <a:spAutoFit/>
          </a:bodyPr>
          <a:lstStyle/>
          <a:p>
            <a:r>
              <a:rPr lang="ja-JP" altLang="en-US" sz="1860" b="1" dirty="0" smtClean="0">
                <a:solidFill>
                  <a:schemeClr val="tx1">
                    <a:lumMod val="65000"/>
                    <a:lumOff val="35000"/>
                  </a:schemeClr>
                </a:solidFill>
              </a:rPr>
              <a:t>手作業</a:t>
            </a:r>
            <a:endParaRPr kumimoji="1" lang="ja-JP" altLang="en-US" sz="1860" b="1" dirty="0">
              <a:solidFill>
                <a:schemeClr val="tx1">
                  <a:lumMod val="65000"/>
                  <a:lumOff val="35000"/>
                </a:schemeClr>
              </a:solidFill>
            </a:endParaRPr>
          </a:p>
        </p:txBody>
      </p:sp>
      <p:sp>
        <p:nvSpPr>
          <p:cNvPr id="9" name="正方形/長方形 8">
            <a:extLst>
              <a:ext uri="{FF2B5EF4-FFF2-40B4-BE49-F238E27FC236}">
                <a16:creationId xmlns:a16="http://schemas.microsoft.com/office/drawing/2014/main" id="{62F4946A-2043-3E48-BA34-747554025BBA}"/>
              </a:ext>
            </a:extLst>
          </p:cNvPr>
          <p:cNvSpPr/>
          <p:nvPr/>
        </p:nvSpPr>
        <p:spPr>
          <a:xfrm>
            <a:off x="3628576" y="4987162"/>
            <a:ext cx="145142" cy="145142"/>
          </a:xfrm>
          <a:prstGeom prst="rect">
            <a:avLst/>
          </a:prstGeom>
          <a:solidFill>
            <a:srgbClr val="0F7B9E"/>
          </a:solidFill>
          <a:ln>
            <a:solidFill>
              <a:srgbClr val="0F7B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CA1CA2C6-0BE8-F04B-956F-827B826EEE45}"/>
              </a:ext>
            </a:extLst>
          </p:cNvPr>
          <p:cNvSpPr txBox="1"/>
          <p:nvPr/>
        </p:nvSpPr>
        <p:spPr>
          <a:xfrm>
            <a:off x="3773718" y="4870449"/>
            <a:ext cx="1294488" cy="378565"/>
          </a:xfrm>
          <a:prstGeom prst="rect">
            <a:avLst/>
          </a:prstGeom>
          <a:noFill/>
        </p:spPr>
        <p:txBody>
          <a:bodyPr wrap="square" rtlCol="0">
            <a:spAutoFit/>
          </a:bodyPr>
          <a:lstStyle/>
          <a:p>
            <a:r>
              <a:rPr kumimoji="1" lang="en-US" altLang="ja-JP" sz="1860" b="1" dirty="0" err="1" smtClean="0">
                <a:solidFill>
                  <a:schemeClr val="tx1">
                    <a:lumMod val="65000"/>
                    <a:lumOff val="35000"/>
                  </a:schemeClr>
                </a:solidFill>
              </a:rPr>
              <a:t>SuiteRec</a:t>
            </a:r>
            <a:endParaRPr kumimoji="1" lang="ja-JP" altLang="en-US" sz="1860" b="1" dirty="0">
              <a:solidFill>
                <a:schemeClr val="tx1">
                  <a:lumMod val="65000"/>
                  <a:lumOff val="35000"/>
                </a:schemeClr>
              </a:solidFill>
            </a:endParaRPr>
          </a:p>
        </p:txBody>
      </p:sp>
    </p:spTree>
    <p:extLst>
      <p:ext uri="{BB962C8B-B14F-4D97-AF65-F5344CB8AC3E}">
        <p14:creationId xmlns:p14="http://schemas.microsoft.com/office/powerpoint/2010/main" val="40095362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solidFill>
                  <a:schemeClr val="bg1"/>
                </a:solidFill>
              </a:rPr>
              <a:t>ソフトウェアテスト</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653725"/>
            <a:ext cx="10515600" cy="1180962"/>
          </a:xfrm>
        </p:spPr>
        <p:txBody>
          <a:bodyPr/>
          <a:lstStyle/>
          <a:p>
            <a:r>
              <a:rPr kumimoji="1" lang="ja-JP" altLang="en-US" dirty="0" smtClean="0"/>
              <a:t>ソフトウェア開発におけるソフトウェアの品質を確かめる工程</a:t>
            </a:r>
          </a:p>
        </p:txBody>
      </p:sp>
      <p:sp>
        <p:nvSpPr>
          <p:cNvPr id="5" name="山形 4"/>
          <p:cNvSpPr/>
          <p:nvPr/>
        </p:nvSpPr>
        <p:spPr>
          <a:xfrm>
            <a:off x="1621735" y="2754605"/>
            <a:ext cx="2315817"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要件定義</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6" name="山形 5"/>
          <p:cNvSpPr/>
          <p:nvPr/>
        </p:nvSpPr>
        <p:spPr>
          <a:xfrm>
            <a:off x="3657601" y="2754605"/>
            <a:ext cx="2315817"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設計</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7" name="山形 6"/>
          <p:cNvSpPr/>
          <p:nvPr/>
        </p:nvSpPr>
        <p:spPr>
          <a:xfrm>
            <a:off x="5693467" y="2754605"/>
            <a:ext cx="2315817"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実装</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8" name="山形 7"/>
          <p:cNvSpPr/>
          <p:nvPr/>
        </p:nvSpPr>
        <p:spPr>
          <a:xfrm>
            <a:off x="7729333" y="2754605"/>
            <a:ext cx="2826024" cy="1719470"/>
          </a:xfrm>
          <a:prstGeom prst="chevron">
            <a:avLst>
              <a:gd name="adj" fmla="val 21543"/>
            </a:avLst>
          </a:prstGeom>
          <a:solidFill>
            <a:schemeClr val="bg2"/>
          </a:solidFill>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テスト</a:t>
            </a:r>
            <a:endParaRPr kumimoji="1" lang="en-US" altLang="ja-JP" sz="2400"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lang="ja-JP" altLang="en-US" b="1" dirty="0" smtClean="0">
                <a:solidFill>
                  <a:schemeClr val="tx1"/>
                </a:solidFill>
                <a:latin typeface="メイリオ" panose="020B0604030504040204" pitchFamily="50" charset="-128"/>
                <a:ea typeface="メイリオ" panose="020B0604030504040204" pitchFamily="50" charset="-128"/>
              </a:rPr>
              <a:t>単体</a:t>
            </a:r>
            <a:r>
              <a:rPr lang="ja-JP" altLang="en-US" b="1" dirty="0" smtClean="0">
                <a:solidFill>
                  <a:schemeClr val="tx1"/>
                </a:solidFill>
                <a:latin typeface="メイリオ" panose="020B0604030504040204" pitchFamily="50" charset="-128"/>
                <a:ea typeface="メイリオ" panose="020B0604030504040204" pitchFamily="50" charset="-128"/>
              </a:rPr>
              <a:t>テスト</a:t>
            </a:r>
          </a:p>
          <a:p>
            <a:pPr marL="285750" indent="-285750">
              <a:buFont typeface="Arial" panose="020B0604020202020204" pitchFamily="34" charset="0"/>
              <a:buChar char="•"/>
            </a:pPr>
            <a:r>
              <a:rPr kumimoji="1" lang="ja-JP" altLang="en-US" dirty="0" smtClean="0">
                <a:solidFill>
                  <a:schemeClr val="tx1"/>
                </a:solidFill>
                <a:latin typeface="メイリオ" panose="020B0604030504040204" pitchFamily="50" charset="-128"/>
                <a:ea typeface="メイリオ" panose="020B0604030504040204" pitchFamily="50" charset="-128"/>
              </a:rPr>
              <a:t>結合テスト</a:t>
            </a:r>
            <a:endParaRPr kumimoji="1" lang="en-US" altLang="ja-JP"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lang="ja-JP" altLang="en-US" dirty="0" smtClean="0">
                <a:solidFill>
                  <a:schemeClr val="tx1"/>
                </a:solidFill>
                <a:latin typeface="メイリオ" panose="020B0604030504040204" pitchFamily="50" charset="-128"/>
                <a:ea typeface="メイリオ" panose="020B0604030504040204" pitchFamily="50" charset="-128"/>
              </a:rPr>
              <a:t>システムテスト</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 name="角丸四角形吹き出し 8"/>
          <p:cNvSpPr/>
          <p:nvPr/>
        </p:nvSpPr>
        <p:spPr>
          <a:xfrm>
            <a:off x="1858898" y="4787823"/>
            <a:ext cx="8183485" cy="787132"/>
          </a:xfrm>
          <a:prstGeom prst="wedgeRoundRectCallout">
            <a:avLst>
              <a:gd name="adj1" fmla="val 36717"/>
              <a:gd name="adj2" fmla="val -111266"/>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400" dirty="0" smtClean="0">
                <a:latin typeface="メイリオ" panose="020B0604030504040204" pitchFamily="50" charset="-128"/>
                <a:ea typeface="メイリオ" panose="020B0604030504040204" pitchFamily="50" charset="-128"/>
              </a:rPr>
              <a:t>開発</a:t>
            </a:r>
            <a:r>
              <a:rPr lang="ja-JP" altLang="en-US" sz="2400" dirty="0">
                <a:latin typeface="メイリオ" panose="020B0604030504040204" pitchFamily="50" charset="-128"/>
                <a:ea typeface="メイリオ" panose="020B0604030504040204" pitchFamily="50" charset="-128"/>
              </a:rPr>
              <a:t>全体</a:t>
            </a:r>
            <a:r>
              <a:rPr lang="ja-JP" altLang="en-US" sz="2400" dirty="0" smtClean="0">
                <a:latin typeface="メイリオ" panose="020B0604030504040204" pitchFamily="50" charset="-128"/>
                <a:ea typeface="メイリオ" panose="020B0604030504040204" pitchFamily="50" charset="-128"/>
              </a:rPr>
              <a:t>の</a:t>
            </a:r>
            <a:r>
              <a:rPr lang="en-US" altLang="ja-JP" sz="2400" dirty="0" smtClean="0">
                <a:latin typeface="メイリオ" panose="020B0604030504040204" pitchFamily="50" charset="-128"/>
                <a:ea typeface="メイリオ" panose="020B0604030504040204" pitchFamily="50" charset="-128"/>
              </a:rPr>
              <a:t>30%~50</a:t>
            </a:r>
            <a:r>
              <a:rPr lang="en-US" altLang="ja-JP" sz="2400" dirty="0" smtClean="0">
                <a:latin typeface="メイリオ" panose="020B0604030504040204" pitchFamily="50" charset="-128"/>
                <a:ea typeface="メイリオ" panose="020B0604030504040204" pitchFamily="50" charset="-128"/>
              </a:rPr>
              <a:t>%</a:t>
            </a:r>
            <a:r>
              <a:rPr lang="ja-JP" altLang="en-US" sz="2400" dirty="0">
                <a:latin typeface="メイリオ" panose="020B0604030504040204" pitchFamily="50" charset="-128"/>
                <a:ea typeface="メイリオ" panose="020B0604030504040204" pitchFamily="50" charset="-128"/>
              </a:rPr>
              <a:t>の費用を</a:t>
            </a:r>
            <a:r>
              <a:rPr lang="ja-JP" altLang="en-US" sz="2400" dirty="0" smtClean="0">
                <a:latin typeface="メイリオ" panose="020B0604030504040204" pitchFamily="50" charset="-128"/>
                <a:ea typeface="メイリオ" panose="020B0604030504040204" pitchFamily="50" charset="-128"/>
              </a:rPr>
              <a:t>占めると言われている</a:t>
            </a:r>
            <a:r>
              <a:rPr lang="en-US" altLang="ja-JP" sz="2400" dirty="0" smtClean="0">
                <a:latin typeface="メイリオ" panose="020B0604030504040204" pitchFamily="50" charset="-128"/>
                <a:ea typeface="メイリオ" panose="020B0604030504040204" pitchFamily="50" charset="-128"/>
              </a:rPr>
              <a:t>[1]</a:t>
            </a:r>
            <a:endParaRPr lang="ja-JP" altLang="en-US" sz="2400" dirty="0">
              <a:latin typeface="メイリオ" panose="020B0604030504040204" pitchFamily="50" charset="-128"/>
              <a:ea typeface="メイリオ" panose="020B0604030504040204" pitchFamily="50" charset="-128"/>
            </a:endParaRPr>
          </a:p>
        </p:txBody>
      </p:sp>
      <p:sp>
        <p:nvSpPr>
          <p:cNvPr id="10" name="Rectangle 4"/>
          <p:cNvSpPr>
            <a:spLocks noChangeArrowheads="1"/>
          </p:cNvSpPr>
          <p:nvPr/>
        </p:nvSpPr>
        <p:spPr bwMode="auto">
          <a:xfrm>
            <a:off x="881899" y="6231135"/>
            <a:ext cx="10582888" cy="307777"/>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[1] M. </a:t>
            </a:r>
            <a:r>
              <a:rPr lang="en-US" altLang="ja-JP" sz="1400" dirty="0" err="1" smtClean="0">
                <a:solidFill>
                  <a:schemeClr val="tx2"/>
                </a:solidFill>
              </a:rPr>
              <a:t>Ellims</a:t>
            </a:r>
            <a:r>
              <a:rPr lang="en-US" altLang="ja-JP" sz="1400" dirty="0" smtClean="0">
                <a:solidFill>
                  <a:schemeClr val="tx2"/>
                </a:solidFill>
              </a:rPr>
              <a:t> </a:t>
            </a:r>
            <a:r>
              <a:rPr lang="en-US" altLang="ja-JP" sz="1400" dirty="0">
                <a:solidFill>
                  <a:schemeClr val="tx2"/>
                </a:solidFill>
              </a:rPr>
              <a:t>and </a:t>
            </a:r>
            <a:r>
              <a:rPr lang="en-US" altLang="ja-JP" sz="1400" dirty="0" smtClean="0">
                <a:solidFill>
                  <a:schemeClr val="tx2"/>
                </a:solidFill>
              </a:rPr>
              <a:t>J. Bridges and D. C. </a:t>
            </a:r>
            <a:r>
              <a:rPr lang="en-US" altLang="ja-JP" sz="1400" dirty="0" err="1" smtClean="0">
                <a:solidFill>
                  <a:schemeClr val="tx2"/>
                </a:solidFill>
              </a:rPr>
              <a:t>Ince</a:t>
            </a:r>
            <a:r>
              <a:rPr lang="en-US" altLang="ja-JP" sz="1400" dirty="0" smtClean="0">
                <a:solidFill>
                  <a:schemeClr val="tx2"/>
                </a:solidFill>
              </a:rPr>
              <a:t>. </a:t>
            </a:r>
            <a:r>
              <a:rPr lang="en-US" altLang="ja-JP" sz="1400" dirty="0">
                <a:solidFill>
                  <a:schemeClr val="tx2"/>
                </a:solidFill>
              </a:rPr>
              <a:t>The Economics of Unit Testing. Empirical Software Engineering</a:t>
            </a:r>
            <a:r>
              <a:rPr lang="en-US" altLang="ja-JP" sz="1400" dirty="0" smtClean="0">
                <a:solidFill>
                  <a:schemeClr val="tx2"/>
                </a:solidFill>
              </a:rPr>
              <a:t>, 11(1):5-31, 2006.</a:t>
            </a:r>
            <a:endParaRPr lang="en-US" altLang="ja-JP" sz="1400" dirty="0">
              <a:solidFill>
                <a:schemeClr val="tx2"/>
              </a:solidFill>
            </a:endParaRPr>
          </a:p>
        </p:txBody>
      </p:sp>
      <p:sp>
        <p:nvSpPr>
          <p:cNvPr id="11" name="テキスト ボックス 10"/>
          <p:cNvSpPr txBox="1"/>
          <p:nvPr/>
        </p:nvSpPr>
        <p:spPr>
          <a:xfrm>
            <a:off x="4324351" y="2371971"/>
            <a:ext cx="325258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ソフトウェア開発プロセス</a:t>
            </a:r>
            <a:endParaRPr kumimoji="1" lang="ja-JP" altLang="en-US"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72787102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RQ4.</a:t>
            </a:r>
            <a:r>
              <a:rPr lang="en-US" altLang="ja-JP" dirty="0"/>
              <a:t> </a:t>
            </a:r>
            <a:r>
              <a:rPr lang="en-US" altLang="ja-JP" dirty="0" err="1"/>
              <a:t>SuiteRec</a:t>
            </a:r>
            <a:r>
              <a:rPr lang="ja-JP" altLang="en-US" dirty="0"/>
              <a:t>の利用は、開発者の</a:t>
            </a:r>
            <a:r>
              <a:rPr lang="ja-JP" altLang="en-US" dirty="0" smtClean="0"/>
              <a:t>テストコード</a:t>
            </a:r>
            <a:r>
              <a:rPr lang="en-US" altLang="ja-JP" dirty="0" smtClean="0"/>
              <a:t/>
            </a:r>
            <a:br>
              <a:rPr lang="en-US" altLang="ja-JP" dirty="0" smtClean="0"/>
            </a:br>
            <a:r>
              <a:rPr lang="ja-JP" altLang="en-US" dirty="0" smtClean="0"/>
              <a:t>　　　作成</a:t>
            </a:r>
            <a:r>
              <a:rPr lang="ja-JP" altLang="en-US" dirty="0"/>
              <a:t>タスクの認識にどう影響するか？</a:t>
            </a:r>
            <a:endParaRPr kumimoji="1" lang="ja-JP" altLang="en-US" dirty="0"/>
          </a:p>
        </p:txBody>
      </p:sp>
      <p:sp>
        <p:nvSpPr>
          <p:cNvPr id="7" name="コンテンツ プレースホルダー 2"/>
          <p:cNvSpPr>
            <a:spLocks noGrp="1"/>
          </p:cNvSpPr>
          <p:nvPr>
            <p:ph idx="1"/>
          </p:nvPr>
        </p:nvSpPr>
        <p:spPr>
          <a:xfrm>
            <a:off x="838199" y="1792882"/>
            <a:ext cx="10515600" cy="4607918"/>
          </a:xfrm>
        </p:spPr>
        <p:txBody>
          <a:bodyPr>
            <a:normAutofit/>
          </a:bodyPr>
          <a:lstStyle/>
          <a:p>
            <a:pPr>
              <a:buClr>
                <a:schemeClr val="tx2"/>
              </a:buClr>
            </a:pPr>
            <a:r>
              <a:rPr lang="ja-JP" altLang="en-US" dirty="0"/>
              <a:t>被験者</a:t>
            </a:r>
            <a:r>
              <a:rPr lang="ja-JP" altLang="en-US" dirty="0" smtClean="0"/>
              <a:t>に実験タスク終了後にアンケートを実施した</a:t>
            </a:r>
            <a:endParaRPr lang="en-US" altLang="ja-JP" dirty="0" smtClean="0"/>
          </a:p>
          <a:p>
            <a:pPr>
              <a:buClr>
                <a:schemeClr val="tx2"/>
              </a:buClr>
            </a:pPr>
            <a:endParaRPr lang="en-US" altLang="ja-JP" dirty="0"/>
          </a:p>
          <a:p>
            <a:pPr>
              <a:buClr>
                <a:schemeClr val="tx2"/>
              </a:buClr>
            </a:pPr>
            <a:endParaRPr lang="en-US" altLang="ja-JP" dirty="0" smtClean="0"/>
          </a:p>
          <a:p>
            <a:pPr>
              <a:buClr>
                <a:schemeClr val="tx2"/>
              </a:buClr>
            </a:pPr>
            <a:endParaRPr lang="en-US" altLang="ja-JP" dirty="0"/>
          </a:p>
          <a:p>
            <a:pPr>
              <a:buClr>
                <a:schemeClr val="tx2"/>
              </a:buClr>
            </a:pPr>
            <a:endParaRPr lang="en-US" altLang="ja-JP" dirty="0" smtClean="0"/>
          </a:p>
          <a:p>
            <a:pPr>
              <a:buClr>
                <a:schemeClr val="tx2"/>
              </a:buClr>
            </a:pPr>
            <a:endParaRPr lang="en-US" altLang="ja-JP" dirty="0"/>
          </a:p>
          <a:p>
            <a:pPr>
              <a:buClr>
                <a:schemeClr val="tx2"/>
              </a:buClr>
            </a:pPr>
            <a:endParaRPr lang="en-US" altLang="ja-JP" dirty="0" smtClean="0"/>
          </a:p>
          <a:p>
            <a:pPr>
              <a:buClr>
                <a:schemeClr val="tx2"/>
              </a:buClr>
            </a:pPr>
            <a:endParaRPr lang="en-US" altLang="ja-JP" dirty="0"/>
          </a:p>
          <a:p>
            <a:pPr marL="0" indent="0">
              <a:buClr>
                <a:schemeClr val="tx2"/>
              </a:buClr>
              <a:buNone/>
            </a:pPr>
            <a:r>
              <a:rPr lang="en-US" altLang="ja-JP" sz="2400" dirty="0" smtClean="0"/>
              <a:t>※5</a:t>
            </a:r>
            <a:r>
              <a:rPr lang="ja-JP" altLang="en-US" sz="2400" dirty="0" smtClean="0"/>
              <a:t>段階評価</a:t>
            </a:r>
            <a:r>
              <a:rPr lang="en-US" altLang="ja-JP" sz="2400" dirty="0" smtClean="0"/>
              <a:t>: </a:t>
            </a:r>
            <a:r>
              <a:rPr lang="ja-JP" altLang="en-US" sz="2400" dirty="0" smtClean="0"/>
              <a:t>強く</a:t>
            </a:r>
            <a:r>
              <a:rPr lang="ja-JP" altLang="en-US" sz="2400" dirty="0"/>
              <a:t>反対・反対・どちらでもない・賛成・強く賛成</a:t>
            </a:r>
          </a:p>
          <a:p>
            <a:pPr>
              <a:buClr>
                <a:schemeClr val="tx2"/>
              </a:buClr>
            </a:pPr>
            <a:endParaRPr lang="en-US" altLang="ja-JP" dirty="0" smtClean="0"/>
          </a:p>
        </p:txBody>
      </p:sp>
      <p:graphicFrame>
        <p:nvGraphicFramePr>
          <p:cNvPr id="2" name="表 1"/>
          <p:cNvGraphicFramePr>
            <a:graphicFrameLocks noGrp="1"/>
          </p:cNvGraphicFramePr>
          <p:nvPr>
            <p:extLst>
              <p:ext uri="{D42A27DB-BD31-4B8C-83A1-F6EECF244321}">
                <p14:modId xmlns:p14="http://schemas.microsoft.com/office/powerpoint/2010/main" val="3851486168"/>
              </p:ext>
            </p:extLst>
          </p:nvPr>
        </p:nvGraphicFramePr>
        <p:xfrm>
          <a:off x="838199" y="2341094"/>
          <a:ext cx="10220570" cy="3200400"/>
        </p:xfrm>
        <a:graphic>
          <a:graphicData uri="http://schemas.openxmlformats.org/drawingml/2006/table">
            <a:tbl>
              <a:tblPr firstRow="1" bandRow="1">
                <a:tableStyleId>{5C22544A-7EE6-4342-B048-85BDC9FD1C3A}</a:tableStyleId>
              </a:tblPr>
              <a:tblGrid>
                <a:gridCol w="1118159">
                  <a:extLst>
                    <a:ext uri="{9D8B030D-6E8A-4147-A177-3AD203B41FA5}">
                      <a16:colId xmlns:a16="http://schemas.microsoft.com/office/drawing/2014/main" val="3142001767"/>
                    </a:ext>
                  </a:extLst>
                </a:gridCol>
                <a:gridCol w="9102411">
                  <a:extLst>
                    <a:ext uri="{9D8B030D-6E8A-4147-A177-3AD203B41FA5}">
                      <a16:colId xmlns:a16="http://schemas.microsoft.com/office/drawing/2014/main" val="1791989154"/>
                    </a:ext>
                  </a:extLst>
                </a:gridCol>
              </a:tblGrid>
              <a:tr h="370840">
                <a:tc>
                  <a:txBody>
                    <a:bodyPr/>
                    <a:lstStyle/>
                    <a:p>
                      <a:pPr algn="ctr"/>
                      <a:endParaRPr kumimoji="1" lang="ja-JP" altLang="en-US" sz="2400" dirty="0">
                        <a:latin typeface="メイリオ" panose="020B0604030504040204" pitchFamily="50" charset="-128"/>
                        <a:ea typeface="メイリオ" panose="020B0604030504040204" pitchFamily="50" charset="-128"/>
                      </a:endParaRPr>
                    </a:p>
                  </a:txBody>
                  <a:tcPr/>
                </a:tc>
                <a:tc>
                  <a:txBody>
                    <a:bodyPr/>
                    <a:lstStyle/>
                    <a:p>
                      <a:pPr algn="ctr"/>
                      <a:r>
                        <a:rPr kumimoji="1" lang="ja-JP" altLang="en-US" sz="2400" b="0" dirty="0" smtClean="0">
                          <a:latin typeface="メイリオ" panose="020B0604030504040204" pitchFamily="50" charset="-128"/>
                          <a:ea typeface="メイリオ" panose="020B0604030504040204" pitchFamily="50" charset="-128"/>
                        </a:rPr>
                        <a:t>項目</a:t>
                      </a:r>
                      <a:endParaRPr kumimoji="1" lang="ja-JP" altLang="en-US" sz="2400" b="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595718902"/>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Q1-a</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r>
                        <a:rPr kumimoji="1" lang="ja-JP" altLang="en-US" sz="2400" dirty="0" smtClean="0">
                          <a:latin typeface="メイリオ" panose="020B0604030504040204" pitchFamily="50" charset="-128"/>
                          <a:ea typeface="メイリオ" panose="020B0604030504040204" pitchFamily="50" charset="-128"/>
                        </a:rPr>
                        <a:t>テストコードの作成は簡単でした</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ツールあり</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53067411"/>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Q1-b</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テストコードの作成は簡単でした</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ツールなし</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679087759"/>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Q2-a</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作成したテストコードのカバレッジに自信がある</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ツールあり</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609240134"/>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Q2-b</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作成したテストコードのカバレッジに自信がある</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ツールなし</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641572313"/>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Q3-a</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作成したテストコードの品質に自信がある</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ツールあり</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79976850"/>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Q3-b</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作成したテストコードの品質に自信がある</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ツールなし</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923903448"/>
                  </a:ext>
                </a:extLst>
              </a:tr>
            </a:tbl>
          </a:graphicData>
        </a:graphic>
      </p:graphicFrame>
    </p:spTree>
    <p:extLst>
      <p:ext uri="{BB962C8B-B14F-4D97-AF65-F5344CB8AC3E}">
        <p14:creationId xmlns:p14="http://schemas.microsoft.com/office/powerpoint/2010/main" val="207770186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RQ4.</a:t>
            </a:r>
            <a:r>
              <a:rPr lang="en-US" altLang="ja-JP" dirty="0"/>
              <a:t> </a:t>
            </a:r>
            <a:r>
              <a:rPr lang="en-US" altLang="ja-JP" dirty="0" err="1"/>
              <a:t>SuiteRec</a:t>
            </a:r>
            <a:r>
              <a:rPr lang="ja-JP" altLang="en-US" dirty="0"/>
              <a:t>の利用は、開発者の</a:t>
            </a:r>
            <a:r>
              <a:rPr lang="ja-JP" altLang="en-US" dirty="0" smtClean="0"/>
              <a:t>テストコード</a:t>
            </a:r>
            <a:r>
              <a:rPr lang="en-US" altLang="ja-JP" dirty="0" smtClean="0"/>
              <a:t/>
            </a:r>
            <a:br>
              <a:rPr lang="en-US" altLang="ja-JP" dirty="0" smtClean="0"/>
            </a:br>
            <a:r>
              <a:rPr lang="ja-JP" altLang="en-US" dirty="0" smtClean="0"/>
              <a:t>　　　作成</a:t>
            </a:r>
            <a:r>
              <a:rPr lang="ja-JP" altLang="en-US" dirty="0"/>
              <a:t>タスクの認識にどう影響するか？</a:t>
            </a:r>
            <a:endParaRPr kumimoji="1" lang="ja-JP" altLang="en-US" dirty="0"/>
          </a:p>
        </p:txBody>
      </p:sp>
      <p:sp>
        <p:nvSpPr>
          <p:cNvPr id="4" name="角丸四角形 3"/>
          <p:cNvSpPr/>
          <p:nvPr/>
        </p:nvSpPr>
        <p:spPr>
          <a:xfrm>
            <a:off x="1044619" y="5688199"/>
            <a:ext cx="10026562" cy="96138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en-US" altLang="ja-JP" sz="2800" dirty="0" err="1" smtClean="0">
                <a:latin typeface="メイリオ" panose="020B0604030504040204" pitchFamily="50" charset="-128"/>
                <a:ea typeface="メイリオ" panose="020B0604030504040204" pitchFamily="50" charset="-128"/>
              </a:rPr>
              <a:t>SuiteRec</a:t>
            </a:r>
            <a:r>
              <a:rPr lang="ja-JP" altLang="en-US" sz="2800" dirty="0" smtClean="0">
                <a:latin typeface="メイリオ" panose="020B0604030504040204" pitchFamily="50" charset="-128"/>
                <a:ea typeface="メイリオ" panose="020B0604030504040204" pitchFamily="50" charset="-128"/>
              </a:rPr>
              <a:t>を利用した場合、開発者はテスト作成タスクを容易だと認識し、作成したテストコードに自信が持てる</a:t>
            </a:r>
            <a:endParaRPr lang="ja-JP" altLang="en-US" sz="2800" dirty="0">
              <a:latin typeface="メイリオ" panose="020B0604030504040204" pitchFamily="50" charset="-128"/>
              <a:ea typeface="メイリオ" panose="020B0604030504040204" pitchFamily="50" charset="-128"/>
            </a:endParaRPr>
          </a:p>
        </p:txBody>
      </p:sp>
      <p:pic>
        <p:nvPicPr>
          <p:cNvPr id="5" name="図 4"/>
          <p:cNvPicPr>
            <a:picLocks noChangeAspect="1"/>
          </p:cNvPicPr>
          <p:nvPr/>
        </p:nvPicPr>
        <p:blipFill>
          <a:blip r:embed="rId3"/>
          <a:stretch>
            <a:fillRect/>
          </a:stretch>
        </p:blipFill>
        <p:spPr>
          <a:xfrm>
            <a:off x="142822" y="1690688"/>
            <a:ext cx="7512914" cy="3790267"/>
          </a:xfrm>
          <a:prstGeom prst="rect">
            <a:avLst/>
          </a:prstGeom>
        </p:spPr>
      </p:pic>
      <p:sp>
        <p:nvSpPr>
          <p:cNvPr id="6" name="テキスト ボックス 5"/>
          <p:cNvSpPr txBox="1"/>
          <p:nvPr/>
        </p:nvSpPr>
        <p:spPr>
          <a:xfrm>
            <a:off x="7725104" y="2049281"/>
            <a:ext cx="4073810" cy="2523768"/>
          </a:xfrm>
          <a:prstGeom prst="rect">
            <a:avLst/>
          </a:prstGeom>
          <a:noFill/>
        </p:spPr>
        <p:txBody>
          <a:bodyPr wrap="square" rtlCol="0">
            <a:spAutoFit/>
          </a:bodyPr>
          <a:lstStyle/>
          <a:p>
            <a:r>
              <a:rPr kumimoji="1" lang="en-US" altLang="ja-JP" sz="2400" dirty="0" err="1" smtClean="0">
                <a:latin typeface="メイリオ" panose="020B0604030504040204" pitchFamily="50" charset="-128"/>
                <a:ea typeface="メイリオ" panose="020B0604030504040204" pitchFamily="50" charset="-128"/>
              </a:rPr>
              <a:t>SuiteRec</a:t>
            </a:r>
            <a:r>
              <a:rPr kumimoji="1" lang="ja-JP" altLang="en-US" sz="2400" dirty="0" smtClean="0">
                <a:latin typeface="メイリオ" panose="020B0604030504040204" pitchFamily="50" charset="-128"/>
                <a:ea typeface="メイリオ" panose="020B0604030504040204" pitchFamily="50" charset="-128"/>
              </a:rPr>
              <a:t>を利用した場合</a:t>
            </a:r>
            <a:endParaRPr kumimoji="1" lang="en-US" altLang="ja-JP" sz="2400" dirty="0" smtClean="0">
              <a:latin typeface="メイリオ" panose="020B0604030504040204" pitchFamily="50" charset="-128"/>
              <a:ea typeface="メイリオ" panose="020B0604030504040204" pitchFamily="50" charset="-128"/>
            </a:endParaRPr>
          </a:p>
          <a:p>
            <a:endParaRPr kumimoji="1" lang="en-US" altLang="ja-JP" sz="1400" dirty="0" smtClean="0">
              <a:latin typeface="メイリオ" panose="020B0604030504040204" pitchFamily="50" charset="-128"/>
              <a:ea typeface="メイリオ" panose="020B0604030504040204" pitchFamily="50" charset="-128"/>
            </a:endParaRPr>
          </a:p>
          <a:p>
            <a:pPr marL="285750" indent="-285750">
              <a:buFont typeface="Wingdings" panose="05000000000000000000" pitchFamily="2" charset="2"/>
              <a:buChar char="l"/>
            </a:pPr>
            <a:r>
              <a:rPr kumimoji="1" lang="ja-JP" altLang="en-US" sz="2000" dirty="0" smtClean="0">
                <a:latin typeface="メイリオ" panose="020B0604030504040204" pitchFamily="50" charset="-128"/>
                <a:ea typeface="メイリオ" panose="020B0604030504040204" pitchFamily="50" charset="-128"/>
              </a:rPr>
              <a:t>被験者は、テストコードの作成を容易</a:t>
            </a:r>
            <a:r>
              <a:rPr lang="ja-JP" altLang="en-US" sz="2000" dirty="0">
                <a:latin typeface="メイリオ" panose="020B0604030504040204" pitchFamily="50" charset="-128"/>
                <a:ea typeface="メイリオ" panose="020B0604030504040204" pitchFamily="50" charset="-128"/>
              </a:rPr>
              <a:t>に</a:t>
            </a:r>
            <a:r>
              <a:rPr kumimoji="1" lang="ja-JP" altLang="en-US" sz="2000" dirty="0" smtClean="0">
                <a:latin typeface="メイリオ" panose="020B0604030504040204" pitchFamily="50" charset="-128"/>
                <a:ea typeface="メイリオ" panose="020B0604030504040204" pitchFamily="50" charset="-128"/>
              </a:rPr>
              <a:t>感じる</a:t>
            </a:r>
            <a:endParaRPr kumimoji="1" lang="en-US" altLang="ja-JP" sz="2000" dirty="0" smtClean="0">
              <a:latin typeface="メイリオ" panose="020B0604030504040204" pitchFamily="50" charset="-128"/>
              <a:ea typeface="メイリオ" panose="020B0604030504040204" pitchFamily="50" charset="-128"/>
            </a:endParaRPr>
          </a:p>
          <a:p>
            <a:pPr marL="285750" indent="-285750">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Font typeface="Wingdings" panose="05000000000000000000" pitchFamily="2" charset="2"/>
              <a:buChar char="l"/>
            </a:pPr>
            <a:r>
              <a:rPr lang="ja-JP" altLang="en-US" sz="2000" dirty="0" smtClean="0">
                <a:latin typeface="メイリオ" panose="020B0604030504040204" pitchFamily="50" charset="-128"/>
                <a:ea typeface="メイリオ" panose="020B0604030504040204" pitchFamily="50" charset="-128"/>
              </a:rPr>
              <a:t>多くの被験者は、作成したテストコードのカバレッジ・品質に自信が持てる</a:t>
            </a:r>
            <a:endParaRPr lang="en-US" altLang="ja-JP"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84654139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まとめ・今後の課題</a:t>
            </a:r>
            <a:endParaRPr kumimoji="1" lang="ja-JP" altLang="en-US" dirty="0"/>
          </a:p>
        </p:txBody>
      </p:sp>
      <p:sp>
        <p:nvSpPr>
          <p:cNvPr id="6" name="コンテンツ プレースホルダー 2"/>
          <p:cNvSpPr>
            <a:spLocks noGrp="1"/>
          </p:cNvSpPr>
          <p:nvPr>
            <p:ph idx="1"/>
          </p:nvPr>
        </p:nvSpPr>
        <p:spPr>
          <a:xfrm>
            <a:off x="838200" y="1518443"/>
            <a:ext cx="10182225" cy="4603751"/>
          </a:xfrm>
        </p:spPr>
        <p:txBody>
          <a:bodyPr>
            <a:normAutofit/>
          </a:bodyPr>
          <a:lstStyle/>
          <a:p>
            <a:pPr marL="228600" lvl="1">
              <a:spcBef>
                <a:spcPts val="1000"/>
              </a:spcBef>
            </a:pPr>
            <a:r>
              <a:rPr lang="ja-JP" altLang="en-US" sz="2800" b="1" dirty="0" smtClean="0"/>
              <a:t>まとめ</a:t>
            </a:r>
            <a:endParaRPr lang="en-US" altLang="ja-JP" sz="2800" b="1" dirty="0" smtClean="0"/>
          </a:p>
          <a:p>
            <a:pPr marL="685800" lvl="2">
              <a:spcBef>
                <a:spcPts val="1000"/>
              </a:spcBef>
            </a:pPr>
            <a:r>
              <a:rPr lang="ja-JP" altLang="en-US" sz="2400" dirty="0" smtClean="0"/>
              <a:t>類似コード検出技術を用いて、既存の高品質のテストコードを推薦するツールを提案</a:t>
            </a:r>
            <a:endParaRPr lang="en-US" altLang="ja-JP" sz="2400" dirty="0" smtClean="0"/>
          </a:p>
          <a:p>
            <a:pPr marL="685800" lvl="2">
              <a:spcBef>
                <a:spcPts val="1000"/>
              </a:spcBef>
            </a:pPr>
            <a:r>
              <a:rPr lang="ja-JP" altLang="en-US" sz="2400" dirty="0" smtClean="0"/>
              <a:t>被験者実験により</a:t>
            </a:r>
            <a:r>
              <a:rPr lang="ja-JP" altLang="en-US" sz="2400" dirty="0" smtClean="0"/>
              <a:t>提案</a:t>
            </a:r>
            <a:r>
              <a:rPr lang="ja-JP" altLang="en-US" sz="2400" dirty="0" smtClean="0"/>
              <a:t>ツールの</a:t>
            </a:r>
            <a:r>
              <a:rPr lang="ja-JP" altLang="en-US" sz="2400" dirty="0" smtClean="0"/>
              <a:t>有用性を確認</a:t>
            </a:r>
            <a:endParaRPr lang="en-US" altLang="ja-JP" sz="2400" dirty="0" smtClean="0"/>
          </a:p>
          <a:p>
            <a:pPr marL="228600" lvl="1">
              <a:spcBef>
                <a:spcPts val="1000"/>
              </a:spcBef>
            </a:pPr>
            <a:endParaRPr lang="en-US" altLang="ja-JP" sz="100" dirty="0"/>
          </a:p>
          <a:p>
            <a:pPr marL="228600" lvl="1">
              <a:spcBef>
                <a:spcPts val="1000"/>
              </a:spcBef>
            </a:pPr>
            <a:r>
              <a:rPr lang="ja-JP" altLang="en-US" sz="2800" b="1" dirty="0" smtClean="0"/>
              <a:t>今後の課題</a:t>
            </a:r>
            <a:endParaRPr lang="en-US" altLang="ja-JP" sz="2800" b="1" dirty="0" smtClean="0"/>
          </a:p>
          <a:p>
            <a:pPr marL="685800" lvl="2">
              <a:spcBef>
                <a:spcPts val="1000"/>
              </a:spcBef>
            </a:pPr>
            <a:r>
              <a:rPr lang="ja-JP" altLang="en-US" sz="2400" dirty="0" smtClean="0"/>
              <a:t>より実用的な利用に備えてツールを改善</a:t>
            </a:r>
            <a:endParaRPr lang="en-US" altLang="ja-JP" sz="2400" dirty="0" smtClean="0"/>
          </a:p>
          <a:p>
            <a:pPr marL="685800" lvl="2">
              <a:spcBef>
                <a:spcPts val="1000"/>
              </a:spcBef>
            </a:pPr>
            <a:r>
              <a:rPr lang="ja-JP" altLang="en-US" sz="2400" dirty="0" smtClean="0"/>
              <a:t>被験者数を増やした更なる評価実験の実施</a:t>
            </a:r>
            <a:endParaRPr lang="en-US" altLang="ja-JP" sz="2400" dirty="0" smtClean="0"/>
          </a:p>
          <a:p>
            <a:pPr marL="685800" lvl="2">
              <a:spcBef>
                <a:spcPts val="1000"/>
              </a:spcBef>
            </a:pPr>
            <a:r>
              <a:rPr lang="ja-JP" altLang="en-US" sz="2400" dirty="0"/>
              <a:t>複数</a:t>
            </a:r>
            <a:r>
              <a:rPr lang="ja-JP" altLang="en-US" sz="2400" dirty="0" smtClean="0"/>
              <a:t>の類似コード検出ツールに対応す</a:t>
            </a:r>
            <a:r>
              <a:rPr lang="ja-JP" altLang="en-US" sz="2400" dirty="0"/>
              <a:t>る</a:t>
            </a:r>
            <a:r>
              <a:rPr lang="ja-JP" altLang="en-US" sz="2400" dirty="0" smtClean="0"/>
              <a:t>ようにツールを拡張する</a:t>
            </a:r>
            <a:endParaRPr lang="en-US" altLang="ja-JP" sz="2400" dirty="0" smtClean="0"/>
          </a:p>
          <a:p>
            <a:endParaRPr kumimoji="1" lang="ja-JP" altLang="en-US" dirty="0"/>
          </a:p>
        </p:txBody>
      </p:sp>
    </p:spTree>
    <p:extLst>
      <p:ext uri="{BB962C8B-B14F-4D97-AF65-F5344CB8AC3E}">
        <p14:creationId xmlns:p14="http://schemas.microsoft.com/office/powerpoint/2010/main" val="42106931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pPr algn="l"/>
            <a:r>
              <a:rPr kumimoji="1" lang="ja-JP" altLang="en-US" dirty="0" smtClean="0"/>
              <a:t>補足資料</a:t>
            </a:r>
            <a:endParaRPr kumimoji="1" lang="ja-JP" altLang="en-US" dirty="0"/>
          </a:p>
        </p:txBody>
      </p:sp>
    </p:spTree>
    <p:extLst>
      <p:ext uri="{BB962C8B-B14F-4D97-AF65-F5344CB8AC3E}">
        <p14:creationId xmlns:p14="http://schemas.microsoft.com/office/powerpoint/2010/main" val="203470854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838200" y="1560585"/>
            <a:ext cx="10452652" cy="1034508"/>
          </a:xfrm>
        </p:spPr>
        <p:txBody>
          <a:bodyPr>
            <a:normAutofit/>
          </a:bodyPr>
          <a:lstStyle/>
          <a:p>
            <a:r>
              <a:rPr lang="ja-JP" altLang="en-US" dirty="0"/>
              <a:t>類似コード検索を複数並列に</a:t>
            </a:r>
            <a:r>
              <a:rPr lang="ja-JP" altLang="en-US" dirty="0" smtClean="0"/>
              <a:t>実行</a:t>
            </a:r>
            <a:r>
              <a:rPr lang="en-US" altLang="ja-JP" dirty="0" smtClean="0"/>
              <a:t>(Step1)</a:t>
            </a:r>
          </a:p>
          <a:p>
            <a:r>
              <a:rPr lang="ja-JP" altLang="en-US" dirty="0" smtClean="0"/>
              <a:t>データベースに必要なデータを事前に格納</a:t>
            </a:r>
            <a:r>
              <a:rPr lang="en-US" altLang="ja-JP" dirty="0" smtClean="0"/>
              <a:t>(Step3)</a:t>
            </a:r>
          </a:p>
          <a:p>
            <a:endParaRPr lang="en-US" altLang="ja-JP" dirty="0" smtClean="0"/>
          </a:p>
          <a:p>
            <a:endParaRPr kumimoji="1" lang="ja-JP" altLang="en-US" dirty="0"/>
          </a:p>
        </p:txBody>
      </p:sp>
      <p:sp>
        <p:nvSpPr>
          <p:cNvPr id="3" name="タイトル 2"/>
          <p:cNvSpPr>
            <a:spLocks noGrp="1"/>
          </p:cNvSpPr>
          <p:nvPr>
            <p:ph type="title"/>
          </p:nvPr>
        </p:nvSpPr>
        <p:spPr>
          <a:xfrm>
            <a:off x="221598" y="219428"/>
            <a:ext cx="6007752" cy="729386"/>
          </a:xfrm>
        </p:spPr>
        <p:txBody>
          <a:bodyPr>
            <a:normAutofit/>
          </a:bodyPr>
          <a:lstStyle/>
          <a:p>
            <a:r>
              <a:rPr kumimoji="1" lang="ja-JP" altLang="en-US" dirty="0" smtClean="0"/>
              <a:t>推薦プロセスの</a:t>
            </a:r>
            <a:r>
              <a:rPr lang="ja-JP" altLang="en-US" dirty="0" smtClean="0"/>
              <a:t>高速化</a:t>
            </a:r>
            <a:endParaRPr kumimoji="1" lang="ja-JP" altLang="en-US" dirty="0"/>
          </a:p>
        </p:txBody>
      </p:sp>
      <p:pic>
        <p:nvPicPr>
          <p:cNvPr id="4" name="図 3"/>
          <p:cNvPicPr>
            <a:picLocks noChangeAspect="1"/>
          </p:cNvPicPr>
          <p:nvPr/>
        </p:nvPicPr>
        <p:blipFill>
          <a:blip r:embed="rId3"/>
          <a:stretch>
            <a:fillRect/>
          </a:stretch>
        </p:blipFill>
        <p:spPr>
          <a:xfrm>
            <a:off x="4955641" y="3113040"/>
            <a:ext cx="6249167" cy="3160643"/>
          </a:xfrm>
          <a:prstGeom prst="rect">
            <a:avLst/>
          </a:prstGeom>
        </p:spPr>
      </p:pic>
      <p:sp>
        <p:nvSpPr>
          <p:cNvPr id="5" name="正方形/長方形 4"/>
          <p:cNvSpPr/>
          <p:nvPr/>
        </p:nvSpPr>
        <p:spPr>
          <a:xfrm>
            <a:off x="6562467" y="3113040"/>
            <a:ext cx="1384852" cy="1961322"/>
          </a:xfrm>
          <a:prstGeom prst="rect">
            <a:avLst/>
          </a:prstGeom>
          <a:noFill/>
          <a:ln w="38100">
            <a:prstDash val="sys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cxnSp>
        <p:nvCxnSpPr>
          <p:cNvPr id="13" name="直線矢印コネクタ 12"/>
          <p:cNvCxnSpPr/>
          <p:nvPr/>
        </p:nvCxnSpPr>
        <p:spPr>
          <a:xfrm flipH="1" flipV="1">
            <a:off x="9903278" y="4926696"/>
            <a:ext cx="275771" cy="246741"/>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8" name="楕円 17"/>
          <p:cNvSpPr/>
          <p:nvPr/>
        </p:nvSpPr>
        <p:spPr>
          <a:xfrm>
            <a:off x="6310438" y="2818044"/>
            <a:ext cx="504057" cy="504057"/>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ja-JP" sz="2400" b="1" dirty="0"/>
              <a:t>1</a:t>
            </a:r>
            <a:endParaRPr kumimoji="1" lang="ja-JP" altLang="en-US" b="1" dirty="0"/>
          </a:p>
        </p:txBody>
      </p:sp>
      <p:sp>
        <p:nvSpPr>
          <p:cNvPr id="20" name="コンテンツ プレースホルダー 1"/>
          <p:cNvSpPr txBox="1">
            <a:spLocks/>
          </p:cNvSpPr>
          <p:nvPr/>
        </p:nvSpPr>
        <p:spPr>
          <a:xfrm>
            <a:off x="929648" y="2789218"/>
            <a:ext cx="4025993" cy="38655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en-US" altLang="ja-JP" sz="2400" b="1" dirty="0" smtClean="0"/>
              <a:t>Step1</a:t>
            </a:r>
            <a:endParaRPr lang="en-US" altLang="ja-JP" sz="2400" b="1" dirty="0"/>
          </a:p>
          <a:p>
            <a:r>
              <a:rPr lang="ja-JP" altLang="en-US" sz="2000" dirty="0"/>
              <a:t>前処理としてプロジェクト</a:t>
            </a:r>
            <a:r>
              <a:rPr lang="ja-JP" altLang="en-US" sz="2000" dirty="0" smtClean="0"/>
              <a:t>の</a:t>
            </a:r>
            <a:r>
              <a:rPr lang="en-US" altLang="ja-JP" sz="2000" dirty="0" smtClean="0"/>
              <a:t/>
            </a:r>
            <a:br>
              <a:rPr lang="en-US" altLang="ja-JP" sz="2000" dirty="0" smtClean="0"/>
            </a:br>
            <a:r>
              <a:rPr lang="ja-JP" altLang="en-US" sz="2000" dirty="0" smtClean="0"/>
              <a:t>サイズ</a:t>
            </a:r>
            <a:r>
              <a:rPr lang="ja-JP" altLang="en-US" sz="2000" dirty="0"/>
              <a:t>を調整して</a:t>
            </a:r>
            <a:r>
              <a:rPr lang="ja-JP" altLang="en-US" sz="2000" dirty="0" smtClean="0"/>
              <a:t>格納</a:t>
            </a:r>
            <a:endParaRPr lang="en-US" altLang="ja-JP" sz="2000" dirty="0" smtClean="0"/>
          </a:p>
          <a:p>
            <a:r>
              <a:rPr lang="ja-JP" altLang="en-US" sz="2000" dirty="0" smtClean="0"/>
              <a:t>類似コード検索処理を</a:t>
            </a:r>
            <a:r>
              <a:rPr lang="ja-JP" altLang="en-US" sz="2000" smtClean="0"/>
              <a:t>複数並列に実行</a:t>
            </a:r>
            <a:endParaRPr lang="en-US" altLang="ja-JP" sz="2000" dirty="0" smtClean="0"/>
          </a:p>
          <a:p>
            <a:pPr>
              <a:buFont typeface="Wingdings" panose="05000000000000000000" pitchFamily="2" charset="2"/>
              <a:buChar char="l"/>
            </a:pPr>
            <a:endParaRPr lang="en-US" altLang="ja-JP" sz="100" dirty="0"/>
          </a:p>
          <a:p>
            <a:pPr marL="0" indent="0">
              <a:buNone/>
            </a:pPr>
            <a:r>
              <a:rPr lang="en-US" altLang="ja-JP" sz="2400" b="1" dirty="0" smtClean="0"/>
              <a:t>Step3</a:t>
            </a:r>
            <a:endParaRPr lang="en-US" altLang="ja-JP" sz="2400" b="1" dirty="0"/>
          </a:p>
          <a:p>
            <a:r>
              <a:rPr lang="ja-JP" altLang="en-US" sz="2000" dirty="0"/>
              <a:t>事前</a:t>
            </a:r>
            <a:r>
              <a:rPr lang="ja-JP" altLang="en-US" sz="2000" dirty="0" smtClean="0"/>
              <a:t>にテストスメルを検出</a:t>
            </a:r>
            <a:endParaRPr lang="en-US" altLang="ja-JP" sz="2000" dirty="0"/>
          </a:p>
          <a:p>
            <a:r>
              <a:rPr lang="ja-JP" altLang="en-US" sz="2000" dirty="0" smtClean="0"/>
              <a:t>テストスメル</a:t>
            </a:r>
            <a:r>
              <a:rPr lang="ja-JP" altLang="en-US" sz="2000" dirty="0"/>
              <a:t>の</a:t>
            </a:r>
            <a:r>
              <a:rPr lang="ja-JP" altLang="en-US" sz="2000" dirty="0" smtClean="0"/>
              <a:t>情報</a:t>
            </a:r>
            <a:r>
              <a:rPr lang="ja-JP" altLang="en-US" sz="2000" dirty="0"/>
              <a:t>をテストコード</a:t>
            </a:r>
            <a:r>
              <a:rPr lang="ja-JP" altLang="en-US" sz="2000" dirty="0" smtClean="0"/>
              <a:t>に紐づけて格納</a:t>
            </a:r>
            <a:endParaRPr lang="en-US" altLang="ja-JP" sz="2000" dirty="0"/>
          </a:p>
        </p:txBody>
      </p:sp>
      <p:sp>
        <p:nvSpPr>
          <p:cNvPr id="26" name="フリーフォーム 25"/>
          <p:cNvSpPr/>
          <p:nvPr/>
        </p:nvSpPr>
        <p:spPr>
          <a:xfrm>
            <a:off x="8795657" y="4137928"/>
            <a:ext cx="2562551" cy="1820187"/>
          </a:xfrm>
          <a:custGeom>
            <a:avLst/>
            <a:gdLst>
              <a:gd name="connsiteX0" fmla="*/ 0 w 2562551"/>
              <a:gd name="connsiteY0" fmla="*/ 0 h 1820187"/>
              <a:gd name="connsiteX1" fmla="*/ 1546210 w 2562551"/>
              <a:gd name="connsiteY1" fmla="*/ 0 h 1820187"/>
              <a:gd name="connsiteX2" fmla="*/ 1546210 w 2562551"/>
              <a:gd name="connsiteY2" fmla="*/ 796548 h 1820187"/>
              <a:gd name="connsiteX3" fmla="*/ 2562551 w 2562551"/>
              <a:gd name="connsiteY3" fmla="*/ 796548 h 1820187"/>
              <a:gd name="connsiteX4" fmla="*/ 2562551 w 2562551"/>
              <a:gd name="connsiteY4" fmla="*/ 1820187 h 1820187"/>
              <a:gd name="connsiteX5" fmla="*/ 957943 w 2562551"/>
              <a:gd name="connsiteY5" fmla="*/ 1820187 h 1820187"/>
              <a:gd name="connsiteX6" fmla="*/ 957943 w 2562551"/>
              <a:gd name="connsiteY6" fmla="*/ 896403 h 1820187"/>
              <a:gd name="connsiteX7" fmla="*/ 0 w 2562551"/>
              <a:gd name="connsiteY7" fmla="*/ 896403 h 18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2551" h="1820187">
                <a:moveTo>
                  <a:pt x="0" y="0"/>
                </a:moveTo>
                <a:lnTo>
                  <a:pt x="1546210" y="0"/>
                </a:lnTo>
                <a:lnTo>
                  <a:pt x="1546210" y="796548"/>
                </a:lnTo>
                <a:lnTo>
                  <a:pt x="2562551" y="796548"/>
                </a:lnTo>
                <a:lnTo>
                  <a:pt x="2562551" y="1820187"/>
                </a:lnTo>
                <a:lnTo>
                  <a:pt x="957943" y="1820187"/>
                </a:lnTo>
                <a:lnTo>
                  <a:pt x="957943" y="896403"/>
                </a:lnTo>
                <a:lnTo>
                  <a:pt x="0" y="896403"/>
                </a:lnTo>
                <a:close/>
              </a:path>
            </a:pathLst>
          </a:custGeom>
          <a:noFill/>
          <a:ln w="38100">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p>
        </p:txBody>
      </p:sp>
      <p:sp>
        <p:nvSpPr>
          <p:cNvPr id="19" name="楕円 18"/>
          <p:cNvSpPr/>
          <p:nvPr/>
        </p:nvSpPr>
        <p:spPr>
          <a:xfrm>
            <a:off x="10116678" y="4570305"/>
            <a:ext cx="504057" cy="504057"/>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ja-JP" sz="2400" b="1" dirty="0" smtClean="0"/>
              <a:t>2</a:t>
            </a:r>
            <a:endParaRPr kumimoji="1" lang="ja-JP" altLang="en-US" b="1" dirty="0"/>
          </a:p>
        </p:txBody>
      </p:sp>
    </p:spTree>
    <p:extLst>
      <p:ext uri="{BB962C8B-B14F-4D97-AF65-F5344CB8AC3E}">
        <p14:creationId xmlns:p14="http://schemas.microsoft.com/office/powerpoint/2010/main" val="349087928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a:t>SuiteRec</a:t>
            </a:r>
            <a:r>
              <a:rPr lang="ja-JP" altLang="en-US" dirty="0"/>
              <a:t>の</a:t>
            </a:r>
            <a:r>
              <a:rPr lang="ja-JP" altLang="en-US" dirty="0" smtClean="0"/>
              <a:t>インターフェス</a:t>
            </a:r>
            <a:endParaRPr kumimoji="1" lang="ja-JP" altLang="en-US" dirty="0"/>
          </a:p>
        </p:txBody>
      </p:sp>
      <p:pic>
        <p:nvPicPr>
          <p:cNvPr id="4" name="図 3"/>
          <p:cNvPicPr>
            <a:picLocks noChangeAspect="1"/>
          </p:cNvPicPr>
          <p:nvPr/>
        </p:nvPicPr>
        <p:blipFill rotWithShape="1">
          <a:blip r:embed="rId3"/>
          <a:srcRect l="17492" t="6732" r="17561" b="50108"/>
          <a:stretch/>
        </p:blipFill>
        <p:spPr>
          <a:xfrm>
            <a:off x="843274" y="1623635"/>
            <a:ext cx="7270786" cy="5234365"/>
          </a:xfrm>
          <a:prstGeom prst="rect">
            <a:avLst/>
          </a:prstGeom>
        </p:spPr>
      </p:pic>
      <p:sp>
        <p:nvSpPr>
          <p:cNvPr id="5" name="コンテンツ プレースホルダー 2"/>
          <p:cNvSpPr txBox="1">
            <a:spLocks/>
          </p:cNvSpPr>
          <p:nvPr/>
        </p:nvSpPr>
        <p:spPr>
          <a:xfrm>
            <a:off x="8832628" y="2008714"/>
            <a:ext cx="2774353" cy="369153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30000"/>
              </a:lnSpc>
              <a:buClr>
                <a:schemeClr val="tx1"/>
              </a:buClr>
              <a:buNone/>
            </a:pPr>
            <a:r>
              <a:rPr lang="ja-JP" altLang="en-US" sz="3200" dirty="0" smtClean="0"/>
              <a:t>入力コード</a:t>
            </a:r>
            <a:endParaRPr lang="en-US" altLang="ja-JP" sz="3200" dirty="0" smtClean="0"/>
          </a:p>
          <a:p>
            <a:pPr marL="0" indent="0">
              <a:lnSpc>
                <a:spcPct val="130000"/>
              </a:lnSpc>
              <a:buClr>
                <a:schemeClr val="tx1"/>
              </a:buClr>
              <a:buNone/>
            </a:pPr>
            <a:r>
              <a:rPr lang="ja-JP" altLang="en-US" sz="3200" dirty="0" smtClean="0"/>
              <a:t>類似コード</a:t>
            </a:r>
            <a:endParaRPr lang="en-US" altLang="ja-JP" sz="3200" dirty="0" smtClean="0"/>
          </a:p>
          <a:p>
            <a:pPr marL="0" indent="0">
              <a:lnSpc>
                <a:spcPct val="130000"/>
              </a:lnSpc>
              <a:buClr>
                <a:schemeClr val="tx1"/>
              </a:buClr>
              <a:buNone/>
            </a:pPr>
            <a:r>
              <a:rPr lang="ja-JP" altLang="en-US" sz="3200" dirty="0" smtClean="0"/>
              <a:t>類似度</a:t>
            </a:r>
            <a:r>
              <a:rPr lang="en-US" altLang="ja-JP" sz="3200" dirty="0" smtClean="0"/>
              <a:t>(UPI)</a:t>
            </a:r>
          </a:p>
          <a:p>
            <a:pPr marL="0" indent="0">
              <a:lnSpc>
                <a:spcPct val="130000"/>
              </a:lnSpc>
              <a:buClr>
                <a:schemeClr val="tx1"/>
              </a:buClr>
              <a:buNone/>
            </a:pPr>
            <a:r>
              <a:rPr lang="ja-JP" altLang="en-US" sz="3200" dirty="0" smtClean="0"/>
              <a:t>テストスメル</a:t>
            </a:r>
            <a:endParaRPr lang="en-US" altLang="ja-JP" sz="3200" dirty="0" smtClean="0"/>
          </a:p>
          <a:p>
            <a:pPr marL="0" indent="0">
              <a:lnSpc>
                <a:spcPct val="130000"/>
              </a:lnSpc>
              <a:buClr>
                <a:schemeClr val="tx1"/>
              </a:buClr>
              <a:buNone/>
            </a:pPr>
            <a:r>
              <a:rPr lang="ja-JP" altLang="en-US" sz="3200" dirty="0" smtClean="0"/>
              <a:t>テストコード</a:t>
            </a:r>
            <a:endParaRPr lang="ja-JP" altLang="en-US" sz="3200" dirty="0"/>
          </a:p>
        </p:txBody>
      </p:sp>
      <p:sp>
        <p:nvSpPr>
          <p:cNvPr id="6" name="楕円 5"/>
          <p:cNvSpPr/>
          <p:nvPr/>
        </p:nvSpPr>
        <p:spPr>
          <a:xfrm>
            <a:off x="8330576" y="2114900"/>
            <a:ext cx="426346" cy="426346"/>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en-US" altLang="ja-JP" sz="2000" b="1" dirty="0" smtClean="0">
                <a:latin typeface="Arial" panose="020B0604020202020204" pitchFamily="34" charset="0"/>
                <a:cs typeface="Arial" panose="020B0604020202020204" pitchFamily="34" charset="0"/>
              </a:rPr>
              <a:t>1</a:t>
            </a:r>
            <a:endParaRPr kumimoji="1" lang="ja-JP" altLang="en-US" b="1" dirty="0">
              <a:latin typeface="Arial" panose="020B0604020202020204" pitchFamily="34" charset="0"/>
              <a:cs typeface="Arial" panose="020B0604020202020204" pitchFamily="34" charset="0"/>
            </a:endParaRPr>
          </a:p>
        </p:txBody>
      </p:sp>
      <p:sp>
        <p:nvSpPr>
          <p:cNvPr id="7" name="楕円 6"/>
          <p:cNvSpPr/>
          <p:nvPr/>
        </p:nvSpPr>
        <p:spPr>
          <a:xfrm>
            <a:off x="8330576" y="3558770"/>
            <a:ext cx="426346" cy="426346"/>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en-US" altLang="ja-JP" sz="2000" b="1" dirty="0" smtClean="0">
                <a:latin typeface="Arial" panose="020B0604020202020204" pitchFamily="34" charset="0"/>
                <a:cs typeface="Arial" panose="020B0604020202020204" pitchFamily="34" charset="0"/>
              </a:rPr>
              <a:t>3</a:t>
            </a:r>
            <a:endParaRPr kumimoji="1" lang="ja-JP" altLang="en-US" b="1" dirty="0">
              <a:latin typeface="Arial" panose="020B0604020202020204" pitchFamily="34" charset="0"/>
              <a:cs typeface="Arial" panose="020B0604020202020204" pitchFamily="34" charset="0"/>
            </a:endParaRPr>
          </a:p>
        </p:txBody>
      </p:sp>
      <p:sp>
        <p:nvSpPr>
          <p:cNvPr id="8" name="楕円 7"/>
          <p:cNvSpPr/>
          <p:nvPr/>
        </p:nvSpPr>
        <p:spPr>
          <a:xfrm>
            <a:off x="8330576" y="2839229"/>
            <a:ext cx="426346" cy="426346"/>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en-US" altLang="ja-JP" sz="2000" b="1" dirty="0" smtClean="0">
                <a:latin typeface="Arial" panose="020B0604020202020204" pitchFamily="34" charset="0"/>
                <a:cs typeface="Arial" panose="020B0604020202020204" pitchFamily="34" charset="0"/>
              </a:rPr>
              <a:t>2</a:t>
            </a:r>
            <a:endParaRPr kumimoji="1" lang="ja-JP" altLang="en-US" b="1" dirty="0">
              <a:latin typeface="Arial" panose="020B0604020202020204" pitchFamily="34" charset="0"/>
              <a:cs typeface="Arial" panose="020B0604020202020204" pitchFamily="34" charset="0"/>
            </a:endParaRPr>
          </a:p>
        </p:txBody>
      </p:sp>
      <p:sp>
        <p:nvSpPr>
          <p:cNvPr id="9" name="楕円 8"/>
          <p:cNvSpPr/>
          <p:nvPr/>
        </p:nvSpPr>
        <p:spPr>
          <a:xfrm>
            <a:off x="8330576" y="4278311"/>
            <a:ext cx="426346" cy="426346"/>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en-US" altLang="ja-JP" sz="2000" b="1" dirty="0" smtClean="0">
                <a:latin typeface="Arial" panose="020B0604020202020204" pitchFamily="34" charset="0"/>
                <a:cs typeface="Arial" panose="020B0604020202020204" pitchFamily="34" charset="0"/>
              </a:rPr>
              <a:t>4</a:t>
            </a:r>
            <a:endParaRPr kumimoji="1" lang="ja-JP" altLang="en-US" b="1" dirty="0">
              <a:latin typeface="Arial" panose="020B0604020202020204" pitchFamily="34" charset="0"/>
              <a:cs typeface="Arial" panose="020B0604020202020204" pitchFamily="34" charset="0"/>
            </a:endParaRPr>
          </a:p>
        </p:txBody>
      </p:sp>
      <p:sp>
        <p:nvSpPr>
          <p:cNvPr id="10" name="楕円 9"/>
          <p:cNvSpPr/>
          <p:nvPr/>
        </p:nvSpPr>
        <p:spPr>
          <a:xfrm>
            <a:off x="8330576" y="4979656"/>
            <a:ext cx="426346" cy="426346"/>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en-US" altLang="ja-JP" sz="2000" b="1" dirty="0" smtClean="0">
                <a:latin typeface="Arial" panose="020B0604020202020204" pitchFamily="34" charset="0"/>
                <a:cs typeface="Arial" panose="020B0604020202020204" pitchFamily="34" charset="0"/>
              </a:rPr>
              <a:t>5</a:t>
            </a:r>
            <a:endParaRPr kumimoji="1" lang="ja-JP" alt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0927313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カバレッジの種類</a:t>
            </a:r>
            <a:endParaRPr kumimoji="1" lang="ja-JP" altLang="en-US" dirty="0"/>
          </a:p>
        </p:txBody>
      </p:sp>
      <p:sp>
        <p:nvSpPr>
          <p:cNvPr id="4" name="コンテンツ プレースホルダー 2"/>
          <p:cNvSpPr>
            <a:spLocks noGrp="1"/>
          </p:cNvSpPr>
          <p:nvPr>
            <p:ph idx="1"/>
          </p:nvPr>
        </p:nvSpPr>
        <p:spPr>
          <a:xfrm>
            <a:off x="838200" y="1725148"/>
            <a:ext cx="7293796" cy="4583185"/>
          </a:xfrm>
        </p:spPr>
        <p:txBody>
          <a:bodyPr>
            <a:normAutofit/>
          </a:bodyPr>
          <a:lstStyle/>
          <a:p>
            <a:pPr>
              <a:buClr>
                <a:schemeClr val="tx2"/>
              </a:buClr>
              <a:buFont typeface="Wingdings" panose="05000000000000000000" pitchFamily="2" charset="2"/>
              <a:buChar char="l"/>
            </a:pPr>
            <a:r>
              <a:rPr kumimoji="1" lang="en-US" altLang="ja-JP" sz="3200" dirty="0" smtClean="0">
                <a:latin typeface="メイリオ" panose="020B0604030504040204" pitchFamily="50" charset="-128"/>
                <a:ea typeface="メイリオ" panose="020B0604030504040204" pitchFamily="50" charset="-128"/>
              </a:rPr>
              <a:t> </a:t>
            </a:r>
            <a:r>
              <a:rPr kumimoji="1" lang="ja-JP" altLang="en-US" sz="3200" b="1" dirty="0" smtClean="0">
                <a:latin typeface="メイリオ" panose="020B0604030504040204" pitchFamily="50" charset="-128"/>
                <a:ea typeface="メイリオ" panose="020B0604030504040204" pitchFamily="50" charset="-128"/>
              </a:rPr>
              <a:t>命令網羅</a:t>
            </a:r>
            <a:r>
              <a:rPr kumimoji="1" lang="en-US" altLang="ja-JP" sz="3200" b="1" dirty="0" smtClean="0">
                <a:latin typeface="メイリオ" panose="020B0604030504040204" pitchFamily="50" charset="-128"/>
                <a:ea typeface="メイリオ" panose="020B0604030504040204" pitchFamily="50" charset="-128"/>
              </a:rPr>
              <a:t> C0</a:t>
            </a:r>
          </a:p>
          <a:p>
            <a:pPr lvl="1">
              <a:buClr>
                <a:schemeClr val="tx2"/>
              </a:buClr>
              <a:buFont typeface="Wingdings" panose="05000000000000000000" pitchFamily="2" charset="2"/>
              <a:buChar char="Ø"/>
            </a:pPr>
            <a:r>
              <a:rPr lang="ja-JP" altLang="en-US" sz="2800" dirty="0" smtClean="0">
                <a:latin typeface="メイリオ" panose="020B0604030504040204" pitchFamily="50" charset="-128"/>
                <a:ea typeface="メイリオ" panose="020B0604030504040204" pitchFamily="50" charset="-128"/>
              </a:rPr>
              <a:t> 全ての命令を最低一回実行</a:t>
            </a:r>
            <a:endParaRPr lang="en-US" altLang="ja-JP" sz="2800" dirty="0" smtClean="0">
              <a:latin typeface="メイリオ" panose="020B0604030504040204" pitchFamily="50" charset="-128"/>
              <a:ea typeface="メイリオ" panose="020B0604030504040204" pitchFamily="50" charset="-128"/>
            </a:endParaRPr>
          </a:p>
          <a:p>
            <a:pPr lvl="1">
              <a:buClr>
                <a:schemeClr val="tx2"/>
              </a:buClr>
              <a:buFont typeface="Wingdings" panose="05000000000000000000" pitchFamily="2" charset="2"/>
              <a:buChar char="Ø"/>
            </a:pPr>
            <a:r>
              <a:rPr kumimoji="1" lang="ja-JP" altLang="en-US" sz="2800" dirty="0" smtClean="0">
                <a:latin typeface="メイリオ" panose="020B0604030504040204" pitchFamily="50" charset="-128"/>
                <a:ea typeface="メイリオ" panose="020B0604030504040204" pitchFamily="50" charset="-128"/>
              </a:rPr>
              <a:t> フローチャートの</a:t>
            </a:r>
            <a:r>
              <a:rPr kumimoji="1" lang="ja-JP" altLang="en-US" sz="2800" dirty="0" smtClean="0">
                <a:solidFill>
                  <a:srgbClr val="FF3300"/>
                </a:solidFill>
                <a:latin typeface="メイリオ" panose="020B0604030504040204" pitchFamily="50" charset="-128"/>
                <a:ea typeface="メイリオ" panose="020B0604030504040204" pitchFamily="50" charset="-128"/>
              </a:rPr>
              <a:t>全節点</a:t>
            </a:r>
            <a:r>
              <a:rPr kumimoji="1" lang="ja-JP" altLang="en-US" sz="2800" dirty="0" smtClean="0">
                <a:latin typeface="メイリオ" panose="020B0604030504040204" pitchFamily="50" charset="-128"/>
                <a:ea typeface="メイリオ" panose="020B0604030504040204" pitchFamily="50" charset="-128"/>
              </a:rPr>
              <a:t>を通過</a:t>
            </a:r>
            <a:endParaRPr kumimoji="1" lang="en-US" altLang="ja-JP" sz="2800" dirty="0" smtClean="0">
              <a:latin typeface="メイリオ" panose="020B0604030504040204" pitchFamily="50" charset="-128"/>
              <a:ea typeface="メイリオ" panose="020B0604030504040204" pitchFamily="50" charset="-128"/>
            </a:endParaRPr>
          </a:p>
          <a:p>
            <a:pPr lvl="2">
              <a:buClr>
                <a:schemeClr val="tx2"/>
              </a:buClr>
              <a:buFont typeface="Wingdings" panose="05000000000000000000" pitchFamily="2" charset="2"/>
              <a:buChar char="ü"/>
            </a:pPr>
            <a:r>
              <a:rPr lang="ja-JP" altLang="en-US" sz="2400" dirty="0">
                <a:latin typeface="メイリオ" panose="020B0604030504040204" pitchFamily="50" charset="-128"/>
                <a:ea typeface="メイリオ" panose="020B0604030504040204" pitchFamily="50" charset="-128"/>
              </a:rPr>
              <a:t> </a:t>
            </a:r>
            <a:r>
              <a:rPr lang="en-US" altLang="ja-JP" sz="2400" dirty="0" smtClean="0">
                <a:latin typeface="メイリオ" panose="020B0604030504040204" pitchFamily="50" charset="-128"/>
                <a:ea typeface="メイリオ" panose="020B0604030504040204" pitchFamily="50" charset="-128"/>
              </a:rPr>
              <a:t>(</a:t>
            </a:r>
            <a:r>
              <a:rPr lang="ja-JP" altLang="en-US" sz="2400" dirty="0" err="1" smtClean="0">
                <a:latin typeface="メイリオ" panose="020B0604030504040204" pitchFamily="50" charset="-128"/>
                <a:ea typeface="メイリオ" panose="020B0604030504040204" pitchFamily="50" charset="-128"/>
              </a:rPr>
              <a:t>ｘ</a:t>
            </a:r>
            <a:r>
              <a:rPr lang="en-US" altLang="ja-JP" sz="2400" dirty="0" smtClean="0">
                <a:latin typeface="メイリオ" panose="020B0604030504040204" pitchFamily="50" charset="-128"/>
                <a:ea typeface="メイリオ" panose="020B0604030504040204" pitchFamily="50" charset="-128"/>
              </a:rPr>
              <a:t>=0, </a:t>
            </a:r>
            <a:r>
              <a:rPr lang="ja-JP" altLang="en-US" sz="2400" dirty="0" err="1" smtClean="0">
                <a:latin typeface="メイリオ" panose="020B0604030504040204" pitchFamily="50" charset="-128"/>
                <a:ea typeface="メイリオ" panose="020B0604030504040204" pitchFamily="50" charset="-128"/>
              </a:rPr>
              <a:t>ｙ</a:t>
            </a:r>
            <a:r>
              <a:rPr lang="en-US" altLang="ja-JP" sz="2400" dirty="0" smtClean="0">
                <a:latin typeface="メイリオ" panose="020B0604030504040204" pitchFamily="50" charset="-128"/>
                <a:ea typeface="メイリオ" panose="020B0604030504040204" pitchFamily="50" charset="-128"/>
              </a:rPr>
              <a:t>=1) </a:t>
            </a:r>
            <a:r>
              <a:rPr lang="ja-JP" altLang="en-US" sz="2400" dirty="0" smtClean="0">
                <a:latin typeface="メイリオ" panose="020B0604030504040204" pitchFamily="50" charset="-128"/>
                <a:ea typeface="メイリオ" panose="020B0604030504040204" pitchFamily="50" charset="-128"/>
              </a:rPr>
              <a:t>を入力</a:t>
            </a:r>
            <a:endParaRPr kumimoji="1" lang="en-US" altLang="ja-JP" sz="2400" dirty="0" smtClean="0">
              <a:latin typeface="メイリオ" panose="020B0604030504040204" pitchFamily="50" charset="-128"/>
              <a:ea typeface="メイリオ" panose="020B0604030504040204" pitchFamily="50" charset="-128"/>
            </a:endParaRPr>
          </a:p>
          <a:p>
            <a:pPr lvl="1">
              <a:buClr>
                <a:schemeClr val="tx2"/>
              </a:buClr>
              <a:buFont typeface="Wingdings" panose="05000000000000000000" pitchFamily="2" charset="2"/>
              <a:buChar char="l"/>
            </a:pPr>
            <a:endParaRPr lang="en-US" altLang="ja-JP" sz="1100" dirty="0">
              <a:latin typeface="メイリオ" panose="020B0604030504040204" pitchFamily="50" charset="-128"/>
              <a:ea typeface="メイリオ" panose="020B0604030504040204" pitchFamily="50" charset="-128"/>
            </a:endParaRPr>
          </a:p>
          <a:p>
            <a:pPr>
              <a:buClr>
                <a:schemeClr val="tx2"/>
              </a:buClr>
              <a:buFont typeface="Wingdings" panose="05000000000000000000" pitchFamily="2" charset="2"/>
              <a:buChar char="l"/>
            </a:pPr>
            <a:r>
              <a:rPr kumimoji="1" lang="ja-JP" altLang="en-US" sz="3200" dirty="0" smtClean="0">
                <a:latin typeface="メイリオ" panose="020B0604030504040204" pitchFamily="50" charset="-128"/>
                <a:ea typeface="メイリオ" panose="020B0604030504040204" pitchFamily="50" charset="-128"/>
              </a:rPr>
              <a:t> </a:t>
            </a:r>
            <a:r>
              <a:rPr kumimoji="1" lang="ja-JP" altLang="en-US" sz="3200" b="1" dirty="0" smtClean="0">
                <a:latin typeface="メイリオ" panose="020B0604030504040204" pitchFamily="50" charset="-128"/>
                <a:ea typeface="メイリオ" panose="020B0604030504040204" pitchFamily="50" charset="-128"/>
              </a:rPr>
              <a:t>分岐網羅 </a:t>
            </a:r>
            <a:r>
              <a:rPr kumimoji="1" lang="en-US" altLang="ja-JP" sz="3200" b="1" dirty="0" smtClean="0">
                <a:latin typeface="メイリオ" panose="020B0604030504040204" pitchFamily="50" charset="-128"/>
                <a:ea typeface="メイリオ" panose="020B0604030504040204" pitchFamily="50" charset="-128"/>
              </a:rPr>
              <a:t>C1</a:t>
            </a:r>
          </a:p>
          <a:p>
            <a:pPr lvl="1">
              <a:buClr>
                <a:schemeClr val="tx2"/>
              </a:buClr>
              <a:buFont typeface="Wingdings" panose="05000000000000000000" pitchFamily="2" charset="2"/>
              <a:buChar char="Ø"/>
            </a:pPr>
            <a:r>
              <a:rPr lang="ja-JP" altLang="en-US" sz="2800" dirty="0" smtClean="0">
                <a:latin typeface="メイリオ" panose="020B0604030504040204" pitchFamily="50" charset="-128"/>
                <a:ea typeface="メイリオ" panose="020B0604030504040204" pitchFamily="50" charset="-128"/>
              </a:rPr>
              <a:t> 全ての条件分岐について、</a:t>
            </a:r>
            <a:r>
              <a:rPr lang="en-US" altLang="ja-JP" sz="2800" dirty="0" smtClean="0">
                <a:latin typeface="メイリオ" panose="020B0604030504040204" pitchFamily="50" charset="-128"/>
                <a:ea typeface="メイリオ" panose="020B0604030504040204" pitchFamily="50" charset="-128"/>
              </a:rPr>
              <a:t>then</a:t>
            </a:r>
            <a:r>
              <a:rPr lang="ja-JP" altLang="en-US" sz="2800" dirty="0" err="1" smtClean="0">
                <a:latin typeface="メイリオ" panose="020B0604030504040204" pitchFamily="50" charset="-128"/>
                <a:ea typeface="メイリオ" panose="020B0604030504040204" pitchFamily="50" charset="-128"/>
              </a:rPr>
              <a:t>、</a:t>
            </a:r>
            <a:r>
              <a:rPr lang="en-US" altLang="ja-JP" sz="2800" dirty="0" smtClean="0">
                <a:latin typeface="メイリオ" panose="020B0604030504040204" pitchFamily="50" charset="-128"/>
                <a:ea typeface="メイリオ" panose="020B0604030504040204" pitchFamily="50" charset="-128"/>
              </a:rPr>
              <a:t>else </a:t>
            </a:r>
            <a:br>
              <a:rPr lang="en-US" altLang="ja-JP" sz="2800" dirty="0" smtClean="0">
                <a:latin typeface="メイリオ" panose="020B0604030504040204" pitchFamily="50" charset="-128"/>
                <a:ea typeface="メイリオ" panose="020B0604030504040204" pitchFamily="50" charset="-128"/>
              </a:rPr>
            </a:br>
            <a:r>
              <a:rPr lang="ja-JP" altLang="en-US" sz="2800" dirty="0" smtClean="0">
                <a:latin typeface="メイリオ" panose="020B0604030504040204" pitchFamily="50" charset="-128"/>
                <a:ea typeface="メイリオ" panose="020B0604030504040204" pitchFamily="50" charset="-128"/>
              </a:rPr>
              <a:t>いずれも最低一回以上実行</a:t>
            </a:r>
            <a:endParaRPr lang="en-US" altLang="ja-JP" sz="2800" dirty="0" smtClean="0">
              <a:latin typeface="メイリオ" panose="020B0604030504040204" pitchFamily="50" charset="-128"/>
              <a:ea typeface="メイリオ" panose="020B0604030504040204" pitchFamily="50" charset="-128"/>
            </a:endParaRPr>
          </a:p>
          <a:p>
            <a:pPr lvl="1">
              <a:buClr>
                <a:schemeClr val="tx2"/>
              </a:buClr>
              <a:buFont typeface="Wingdings" panose="05000000000000000000" pitchFamily="2" charset="2"/>
              <a:buChar char="Ø"/>
            </a:pPr>
            <a:r>
              <a:rPr kumimoji="1" lang="ja-JP" altLang="en-US" sz="2800" dirty="0" smtClean="0">
                <a:latin typeface="メイリオ" panose="020B0604030504040204" pitchFamily="50" charset="-128"/>
                <a:ea typeface="メイリオ" panose="020B0604030504040204" pitchFamily="50" charset="-128"/>
              </a:rPr>
              <a:t> フローチャートの</a:t>
            </a:r>
            <a:r>
              <a:rPr kumimoji="1" lang="ja-JP" altLang="en-US" sz="2800" dirty="0" smtClean="0">
                <a:solidFill>
                  <a:srgbClr val="FF3300"/>
                </a:solidFill>
                <a:latin typeface="メイリオ" panose="020B0604030504040204" pitchFamily="50" charset="-128"/>
                <a:ea typeface="メイリオ" panose="020B0604030504040204" pitchFamily="50" charset="-128"/>
              </a:rPr>
              <a:t>全辺</a:t>
            </a:r>
            <a:r>
              <a:rPr kumimoji="1" lang="ja-JP" altLang="en-US" sz="2800" dirty="0" smtClean="0">
                <a:latin typeface="メイリオ" panose="020B0604030504040204" pitchFamily="50" charset="-128"/>
                <a:ea typeface="メイリオ" panose="020B0604030504040204" pitchFamily="50" charset="-128"/>
              </a:rPr>
              <a:t>を通過</a:t>
            </a:r>
            <a:endParaRPr kumimoji="1" lang="en-US" altLang="ja-JP" sz="2800" dirty="0" smtClean="0">
              <a:latin typeface="メイリオ" panose="020B0604030504040204" pitchFamily="50" charset="-128"/>
              <a:ea typeface="メイリオ" panose="020B0604030504040204" pitchFamily="50" charset="-128"/>
            </a:endParaRPr>
          </a:p>
          <a:p>
            <a:pPr lvl="2">
              <a:buClr>
                <a:schemeClr val="tx2"/>
              </a:buClr>
              <a:buFont typeface="Wingdings" panose="05000000000000000000" pitchFamily="2" charset="2"/>
              <a:buChar char="ü"/>
            </a:pPr>
            <a:r>
              <a:rPr lang="en-US" altLang="ja-JP" sz="2400" dirty="0">
                <a:latin typeface="メイリオ" panose="020B0604030504040204" pitchFamily="50" charset="-128"/>
                <a:ea typeface="メイリオ" panose="020B0604030504040204" pitchFamily="50" charset="-128"/>
              </a:rPr>
              <a:t> </a:t>
            </a:r>
            <a:r>
              <a:rPr lang="en-US" altLang="ja-JP" sz="2400" dirty="0" smtClean="0">
                <a:latin typeface="メイリオ" panose="020B0604030504040204" pitchFamily="50" charset="-128"/>
                <a:ea typeface="メイリオ" panose="020B0604030504040204" pitchFamily="50" charset="-128"/>
              </a:rPr>
              <a:t>(</a:t>
            </a:r>
            <a:r>
              <a:rPr lang="ja-JP" altLang="en-US" sz="2400" dirty="0" err="1" smtClean="0">
                <a:latin typeface="メイリオ" panose="020B0604030504040204" pitchFamily="50" charset="-128"/>
                <a:ea typeface="メイリオ" panose="020B0604030504040204" pitchFamily="50" charset="-128"/>
              </a:rPr>
              <a:t>ｘ</a:t>
            </a:r>
            <a:r>
              <a:rPr lang="en-US" altLang="ja-JP" sz="2400" dirty="0" smtClean="0">
                <a:latin typeface="メイリオ" panose="020B0604030504040204" pitchFamily="50" charset="-128"/>
                <a:ea typeface="メイリオ" panose="020B0604030504040204" pitchFamily="50" charset="-128"/>
              </a:rPr>
              <a:t>=0, </a:t>
            </a:r>
            <a:r>
              <a:rPr lang="ja-JP" altLang="en-US" sz="2400" dirty="0" err="1" smtClean="0">
                <a:latin typeface="メイリオ" panose="020B0604030504040204" pitchFamily="50" charset="-128"/>
                <a:ea typeface="メイリオ" panose="020B0604030504040204" pitchFamily="50" charset="-128"/>
              </a:rPr>
              <a:t>ｙ</a:t>
            </a:r>
            <a:r>
              <a:rPr lang="en-US" altLang="ja-JP" sz="2400" dirty="0" smtClean="0">
                <a:latin typeface="メイリオ" panose="020B0604030504040204" pitchFamily="50" charset="-128"/>
                <a:ea typeface="メイリオ" panose="020B0604030504040204" pitchFamily="50" charset="-128"/>
              </a:rPr>
              <a:t>=1) </a:t>
            </a:r>
            <a:r>
              <a:rPr lang="ja-JP" altLang="en-US" sz="2400" dirty="0" smtClean="0">
                <a:latin typeface="メイリオ" panose="020B0604030504040204" pitchFamily="50" charset="-128"/>
                <a:ea typeface="メイリオ" panose="020B0604030504040204" pitchFamily="50" charset="-128"/>
              </a:rPr>
              <a:t>と </a:t>
            </a:r>
            <a:r>
              <a:rPr lang="en-US" altLang="ja-JP" sz="2400" dirty="0" smtClean="0">
                <a:latin typeface="メイリオ" panose="020B0604030504040204" pitchFamily="50" charset="-128"/>
                <a:ea typeface="メイリオ" panose="020B0604030504040204" pitchFamily="50" charset="-128"/>
              </a:rPr>
              <a:t>(</a:t>
            </a:r>
            <a:r>
              <a:rPr lang="ja-JP" altLang="en-US" sz="2400" dirty="0" err="1" smtClean="0">
                <a:latin typeface="メイリオ" panose="020B0604030504040204" pitchFamily="50" charset="-128"/>
                <a:ea typeface="メイリオ" panose="020B0604030504040204" pitchFamily="50" charset="-128"/>
              </a:rPr>
              <a:t>ｘ</a:t>
            </a:r>
            <a:r>
              <a:rPr lang="en-US" altLang="ja-JP" sz="2400" dirty="0" smtClean="0">
                <a:latin typeface="メイリオ" panose="020B0604030504040204" pitchFamily="50" charset="-128"/>
                <a:ea typeface="メイリオ" panose="020B0604030504040204" pitchFamily="50" charset="-128"/>
              </a:rPr>
              <a:t>=1, </a:t>
            </a:r>
            <a:r>
              <a:rPr lang="ja-JP" altLang="en-US" sz="2400" dirty="0" err="1" smtClean="0">
                <a:latin typeface="メイリオ" panose="020B0604030504040204" pitchFamily="50" charset="-128"/>
                <a:ea typeface="メイリオ" panose="020B0604030504040204" pitchFamily="50" charset="-128"/>
              </a:rPr>
              <a:t>ｙ</a:t>
            </a:r>
            <a:r>
              <a:rPr lang="en-US" altLang="ja-JP" sz="2400" dirty="0" smtClean="0">
                <a:latin typeface="メイリオ" panose="020B0604030504040204" pitchFamily="50" charset="-128"/>
                <a:ea typeface="メイリオ" panose="020B0604030504040204" pitchFamily="50" charset="-128"/>
              </a:rPr>
              <a:t>=2)</a:t>
            </a:r>
            <a:r>
              <a:rPr lang="ja-JP" altLang="en-US" sz="2400" dirty="0" smtClean="0">
                <a:latin typeface="メイリオ" panose="020B0604030504040204" pitchFamily="50" charset="-128"/>
                <a:ea typeface="メイリオ" panose="020B0604030504040204" pitchFamily="50" charset="-128"/>
              </a:rPr>
              <a:t> を入力</a:t>
            </a:r>
            <a:endParaRPr lang="en-US" altLang="ja-JP" sz="2400" dirty="0">
              <a:latin typeface="メイリオ" panose="020B0604030504040204" pitchFamily="50" charset="-128"/>
              <a:ea typeface="メイリオ" panose="020B0604030504040204" pitchFamily="50" charset="-128"/>
            </a:endParaRPr>
          </a:p>
          <a:p>
            <a:pPr marL="457200" lvl="1" indent="0">
              <a:buClr>
                <a:schemeClr val="tx2"/>
              </a:buClr>
              <a:buNone/>
            </a:pPr>
            <a:endParaRPr kumimoji="1" lang="en-US" altLang="ja-JP" sz="2800" dirty="0" smtClean="0"/>
          </a:p>
        </p:txBody>
      </p:sp>
      <p:cxnSp>
        <p:nvCxnSpPr>
          <p:cNvPr id="5" name="直線矢印コネクタ 4"/>
          <p:cNvCxnSpPr>
            <a:endCxn id="6" idx="0"/>
          </p:cNvCxnSpPr>
          <p:nvPr/>
        </p:nvCxnSpPr>
        <p:spPr>
          <a:xfrm>
            <a:off x="9257872" y="1642813"/>
            <a:ext cx="0" cy="3303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フローチャート: 判断 5"/>
          <p:cNvSpPr/>
          <p:nvPr/>
        </p:nvSpPr>
        <p:spPr>
          <a:xfrm>
            <a:off x="8210568" y="1973138"/>
            <a:ext cx="2094608" cy="781050"/>
          </a:xfrm>
          <a:prstGeom prst="flowChartDecision">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altLang="ja-JP" sz="2000" b="1" dirty="0">
                <a:latin typeface="メイリオ" panose="020B0604030504040204" pitchFamily="50" charset="-128"/>
                <a:ea typeface="メイリオ" panose="020B0604030504040204" pitchFamily="50" charset="-128"/>
              </a:rPr>
              <a:t>x</a:t>
            </a:r>
            <a:r>
              <a:rPr kumimoji="1" lang="en-US" altLang="ja-JP" sz="2000" b="1" dirty="0" smtClean="0">
                <a:latin typeface="メイリオ" panose="020B0604030504040204" pitchFamily="50" charset="-128"/>
                <a:ea typeface="メイリオ" panose="020B0604030504040204" pitchFamily="50" charset="-128"/>
              </a:rPr>
              <a:t>==</a:t>
            </a:r>
            <a:r>
              <a:rPr lang="en-US" altLang="ja-JP" sz="2000" b="1" dirty="0">
                <a:latin typeface="メイリオ" panose="020B0604030504040204" pitchFamily="50" charset="-128"/>
                <a:ea typeface="メイリオ" panose="020B0604030504040204" pitchFamily="50" charset="-128"/>
              </a:rPr>
              <a:t>0</a:t>
            </a:r>
            <a:endParaRPr kumimoji="1" lang="ja-JP" altLang="en-US" sz="2000" b="1" dirty="0">
              <a:latin typeface="メイリオ" panose="020B0604030504040204" pitchFamily="50" charset="-128"/>
              <a:ea typeface="メイリオ" panose="020B0604030504040204" pitchFamily="50" charset="-128"/>
            </a:endParaRPr>
          </a:p>
        </p:txBody>
      </p:sp>
      <p:sp>
        <p:nvSpPr>
          <p:cNvPr id="7" name="正方形/長方形 6"/>
          <p:cNvSpPr/>
          <p:nvPr/>
        </p:nvSpPr>
        <p:spPr>
          <a:xfrm>
            <a:off x="8210568" y="2960563"/>
            <a:ext cx="2094608" cy="564356"/>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ja-JP" altLang="en-US" sz="2000" b="1" dirty="0" smtClean="0">
                <a:latin typeface="メイリオ" panose="020B0604030504040204" pitchFamily="50" charset="-128"/>
                <a:ea typeface="メイリオ" panose="020B0604030504040204" pitchFamily="50" charset="-128"/>
              </a:rPr>
              <a:t>文１</a:t>
            </a:r>
            <a:endParaRPr kumimoji="1" lang="ja-JP" altLang="en-US" sz="2000" b="1" dirty="0">
              <a:latin typeface="メイリオ" panose="020B0604030504040204" pitchFamily="50" charset="-128"/>
              <a:ea typeface="メイリオ" panose="020B0604030504040204" pitchFamily="50" charset="-128"/>
            </a:endParaRPr>
          </a:p>
        </p:txBody>
      </p:sp>
      <p:cxnSp>
        <p:nvCxnSpPr>
          <p:cNvPr id="8" name="直線矢印コネクタ 7"/>
          <p:cNvCxnSpPr>
            <a:stCxn id="6" idx="2"/>
            <a:endCxn id="7" idx="0"/>
          </p:cNvCxnSpPr>
          <p:nvPr/>
        </p:nvCxnSpPr>
        <p:spPr>
          <a:xfrm>
            <a:off x="9257872" y="2754188"/>
            <a:ext cx="0" cy="20637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カギ線コネクタ 8"/>
          <p:cNvCxnSpPr>
            <a:stCxn id="6" idx="3"/>
          </p:cNvCxnSpPr>
          <p:nvPr/>
        </p:nvCxnSpPr>
        <p:spPr>
          <a:xfrm>
            <a:off x="10305176" y="2363663"/>
            <a:ext cx="282575" cy="1323975"/>
          </a:xfrm>
          <a:prstGeom prst="bent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矢印コネクタ 9"/>
          <p:cNvCxnSpPr/>
          <p:nvPr/>
        </p:nvCxnSpPr>
        <p:spPr>
          <a:xfrm flipH="1">
            <a:off x="9283254" y="3687638"/>
            <a:ext cx="132293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テキスト ボックス 10"/>
          <p:cNvSpPr txBox="1"/>
          <p:nvPr/>
        </p:nvSpPr>
        <p:spPr>
          <a:xfrm>
            <a:off x="8486401" y="2613178"/>
            <a:ext cx="663896" cy="369332"/>
          </a:xfrm>
          <a:prstGeom prst="rect">
            <a:avLst/>
          </a:prstGeom>
          <a:noFill/>
        </p:spPr>
        <p:txBody>
          <a:bodyPr wrap="square" rtlCol="0">
            <a:spAutoFit/>
          </a:bodyPr>
          <a:lstStyle/>
          <a:p>
            <a:r>
              <a:rPr kumimoji="1" lang="en-US" altLang="ja-JP" b="1" dirty="0" smtClean="0">
                <a:latin typeface="メイリオ" panose="020B0604030504040204" pitchFamily="50" charset="-128"/>
                <a:ea typeface="メイリオ" panose="020B0604030504040204" pitchFamily="50" charset="-128"/>
              </a:rPr>
              <a:t>Yes</a:t>
            </a:r>
            <a:endParaRPr kumimoji="1" lang="ja-JP" altLang="en-US" b="1" dirty="0">
              <a:latin typeface="メイリオ" panose="020B0604030504040204" pitchFamily="50" charset="-128"/>
              <a:ea typeface="メイリオ" panose="020B0604030504040204" pitchFamily="50" charset="-128"/>
            </a:endParaRPr>
          </a:p>
        </p:txBody>
      </p:sp>
      <p:sp>
        <p:nvSpPr>
          <p:cNvPr id="12" name="テキスト ボックス 11"/>
          <p:cNvSpPr txBox="1"/>
          <p:nvPr/>
        </p:nvSpPr>
        <p:spPr>
          <a:xfrm>
            <a:off x="10616326" y="2703438"/>
            <a:ext cx="663896" cy="369332"/>
          </a:xfrm>
          <a:prstGeom prst="rect">
            <a:avLst/>
          </a:prstGeom>
          <a:noFill/>
        </p:spPr>
        <p:txBody>
          <a:bodyPr wrap="square" rtlCol="0">
            <a:spAutoFit/>
          </a:bodyPr>
          <a:lstStyle/>
          <a:p>
            <a:r>
              <a:rPr lang="en-US" altLang="ja-JP" b="1" dirty="0" smtClean="0">
                <a:latin typeface="メイリオ" panose="020B0604030504040204" pitchFamily="50" charset="-128"/>
                <a:ea typeface="メイリオ" panose="020B0604030504040204" pitchFamily="50" charset="-128"/>
              </a:rPr>
              <a:t>No</a:t>
            </a:r>
            <a:endParaRPr kumimoji="1" lang="ja-JP" altLang="en-US" b="1" dirty="0">
              <a:latin typeface="メイリオ" panose="020B0604030504040204" pitchFamily="50" charset="-128"/>
              <a:ea typeface="メイリオ" panose="020B0604030504040204" pitchFamily="50" charset="-128"/>
            </a:endParaRPr>
          </a:p>
        </p:txBody>
      </p:sp>
      <p:cxnSp>
        <p:nvCxnSpPr>
          <p:cNvPr id="13" name="直線矢印コネクタ 12"/>
          <p:cNvCxnSpPr>
            <a:stCxn id="7" idx="2"/>
            <a:endCxn id="14" idx="0"/>
          </p:cNvCxnSpPr>
          <p:nvPr/>
        </p:nvCxnSpPr>
        <p:spPr>
          <a:xfrm flipH="1">
            <a:off x="9254251" y="3524919"/>
            <a:ext cx="3621" cy="38780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フローチャート: 判断 13"/>
          <p:cNvSpPr/>
          <p:nvPr/>
        </p:nvSpPr>
        <p:spPr>
          <a:xfrm>
            <a:off x="8206947" y="3912728"/>
            <a:ext cx="2094608" cy="781050"/>
          </a:xfrm>
          <a:prstGeom prst="flowChartDecision">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ja-JP" altLang="en-US" sz="2000" b="1" dirty="0" err="1">
                <a:latin typeface="メイリオ" panose="020B0604030504040204" pitchFamily="50" charset="-128"/>
                <a:ea typeface="メイリオ" panose="020B0604030504040204" pitchFamily="50" charset="-128"/>
              </a:rPr>
              <a:t>ｙ</a:t>
            </a:r>
            <a:r>
              <a:rPr kumimoji="1" lang="en-US" altLang="ja-JP" sz="2000" b="1" dirty="0" smtClean="0">
                <a:latin typeface="メイリオ" panose="020B0604030504040204" pitchFamily="50" charset="-128"/>
                <a:ea typeface="メイリオ" panose="020B0604030504040204" pitchFamily="50" charset="-128"/>
              </a:rPr>
              <a:t>==1</a:t>
            </a:r>
            <a:endParaRPr kumimoji="1" lang="ja-JP" altLang="en-US" sz="2000" b="1" dirty="0">
              <a:latin typeface="メイリオ" panose="020B0604030504040204" pitchFamily="50" charset="-128"/>
              <a:ea typeface="メイリオ" panose="020B0604030504040204" pitchFamily="50" charset="-128"/>
            </a:endParaRPr>
          </a:p>
        </p:txBody>
      </p:sp>
      <p:cxnSp>
        <p:nvCxnSpPr>
          <p:cNvPr id="15" name="直線矢印コネクタ 14"/>
          <p:cNvCxnSpPr>
            <a:stCxn id="14" idx="2"/>
          </p:cNvCxnSpPr>
          <p:nvPr/>
        </p:nvCxnSpPr>
        <p:spPr>
          <a:xfrm>
            <a:off x="9254251" y="4693778"/>
            <a:ext cx="0" cy="20637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カギ線コネクタ 15"/>
          <p:cNvCxnSpPr>
            <a:stCxn id="14" idx="3"/>
          </p:cNvCxnSpPr>
          <p:nvPr/>
        </p:nvCxnSpPr>
        <p:spPr>
          <a:xfrm>
            <a:off x="10301555" y="4303253"/>
            <a:ext cx="282575" cy="1323975"/>
          </a:xfrm>
          <a:prstGeom prst="bent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線矢印コネクタ 16"/>
          <p:cNvCxnSpPr/>
          <p:nvPr/>
        </p:nvCxnSpPr>
        <p:spPr>
          <a:xfrm flipH="1">
            <a:off x="9279633" y="5627228"/>
            <a:ext cx="132293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テキスト ボックス 17"/>
          <p:cNvSpPr txBox="1"/>
          <p:nvPr/>
        </p:nvSpPr>
        <p:spPr>
          <a:xfrm>
            <a:off x="8486401" y="4552768"/>
            <a:ext cx="663896" cy="369332"/>
          </a:xfrm>
          <a:prstGeom prst="rect">
            <a:avLst/>
          </a:prstGeom>
          <a:noFill/>
        </p:spPr>
        <p:txBody>
          <a:bodyPr wrap="square" rtlCol="0">
            <a:spAutoFit/>
          </a:bodyPr>
          <a:lstStyle/>
          <a:p>
            <a:r>
              <a:rPr kumimoji="1" lang="en-US" altLang="ja-JP" b="1" dirty="0" smtClean="0">
                <a:latin typeface="メイリオ" panose="020B0604030504040204" pitchFamily="50" charset="-128"/>
                <a:ea typeface="メイリオ" panose="020B0604030504040204" pitchFamily="50" charset="-128"/>
              </a:rPr>
              <a:t>Yes</a:t>
            </a:r>
            <a:endParaRPr kumimoji="1" lang="ja-JP" altLang="en-US" b="1" dirty="0">
              <a:latin typeface="メイリオ" panose="020B0604030504040204" pitchFamily="50" charset="-128"/>
              <a:ea typeface="メイリオ" panose="020B0604030504040204" pitchFamily="50" charset="-128"/>
            </a:endParaRPr>
          </a:p>
        </p:txBody>
      </p:sp>
      <p:sp>
        <p:nvSpPr>
          <p:cNvPr id="19" name="テキスト ボックス 18"/>
          <p:cNvSpPr txBox="1"/>
          <p:nvPr/>
        </p:nvSpPr>
        <p:spPr>
          <a:xfrm>
            <a:off x="10612705" y="4643028"/>
            <a:ext cx="663896" cy="369332"/>
          </a:xfrm>
          <a:prstGeom prst="rect">
            <a:avLst/>
          </a:prstGeom>
          <a:noFill/>
        </p:spPr>
        <p:txBody>
          <a:bodyPr wrap="square" rtlCol="0">
            <a:spAutoFit/>
          </a:bodyPr>
          <a:lstStyle/>
          <a:p>
            <a:r>
              <a:rPr lang="en-US" altLang="ja-JP" b="1" dirty="0" smtClean="0">
                <a:latin typeface="メイリオ" panose="020B0604030504040204" pitchFamily="50" charset="-128"/>
                <a:ea typeface="メイリオ" panose="020B0604030504040204" pitchFamily="50" charset="-128"/>
              </a:rPr>
              <a:t>No</a:t>
            </a:r>
            <a:endParaRPr kumimoji="1" lang="ja-JP" altLang="en-US" b="1" dirty="0">
              <a:latin typeface="メイリオ" panose="020B0604030504040204" pitchFamily="50" charset="-128"/>
              <a:ea typeface="メイリオ" panose="020B0604030504040204" pitchFamily="50" charset="-128"/>
            </a:endParaRPr>
          </a:p>
        </p:txBody>
      </p:sp>
      <p:cxnSp>
        <p:nvCxnSpPr>
          <p:cNvPr id="20" name="直線矢印コネクタ 19"/>
          <p:cNvCxnSpPr/>
          <p:nvPr/>
        </p:nvCxnSpPr>
        <p:spPr>
          <a:xfrm>
            <a:off x="9254251" y="5464509"/>
            <a:ext cx="0" cy="58386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正方形/長方形 20"/>
          <p:cNvSpPr/>
          <p:nvPr/>
        </p:nvSpPr>
        <p:spPr>
          <a:xfrm>
            <a:off x="8206947" y="4900425"/>
            <a:ext cx="2094608" cy="564356"/>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ja-JP" altLang="en-US" sz="2000" b="1" dirty="0" smtClean="0">
                <a:latin typeface="メイリオ" panose="020B0604030504040204" pitchFamily="50" charset="-128"/>
                <a:ea typeface="メイリオ" panose="020B0604030504040204" pitchFamily="50" charset="-128"/>
              </a:rPr>
              <a:t>文２</a:t>
            </a:r>
            <a:endParaRPr kumimoji="1" lang="ja-JP" altLang="en-US" sz="2000" b="1"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99707078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ソースコードデータベース</a:t>
            </a:r>
            <a:endParaRPr kumimoji="1" lang="ja-JP" altLang="en-US" dirty="0"/>
          </a:p>
        </p:txBody>
      </p:sp>
      <p:sp>
        <p:nvSpPr>
          <p:cNvPr id="4" name="フローチャート: 磁気ディスク 3"/>
          <p:cNvSpPr/>
          <p:nvPr/>
        </p:nvSpPr>
        <p:spPr>
          <a:xfrm>
            <a:off x="1680309" y="1414585"/>
            <a:ext cx="8628184" cy="4400061"/>
          </a:xfrm>
          <a:prstGeom prst="flowChartMagneticDisk">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dirty="0"/>
          </a:p>
        </p:txBody>
      </p:sp>
      <p:sp>
        <p:nvSpPr>
          <p:cNvPr id="5" name="テキスト ボックス 4"/>
          <p:cNvSpPr txBox="1"/>
          <p:nvPr/>
        </p:nvSpPr>
        <p:spPr>
          <a:xfrm>
            <a:off x="2352429" y="1773538"/>
            <a:ext cx="7221417" cy="830997"/>
          </a:xfrm>
          <a:prstGeom prst="rect">
            <a:avLst/>
          </a:prstGeom>
          <a:noFill/>
        </p:spPr>
        <p:txBody>
          <a:bodyPr wrap="square" rtlCol="0">
            <a:spAutoFit/>
          </a:bodyPr>
          <a:lstStyle/>
          <a:p>
            <a:r>
              <a:rPr lang="en-US" altLang="ja-JP" sz="2400" b="1" dirty="0" err="1" smtClean="0">
                <a:latin typeface="メイリオ" panose="020B0604030504040204" pitchFamily="50" charset="-128"/>
                <a:ea typeface="メイリオ" panose="020B0604030504040204" pitchFamily="50" charset="-128"/>
              </a:rPr>
              <a:t>Github</a:t>
            </a:r>
            <a:r>
              <a:rPr lang="ja-JP" altLang="en-US" sz="2400" b="1" dirty="0" smtClean="0">
                <a:latin typeface="メイリオ" panose="020B0604030504040204" pitchFamily="50" charset="-128"/>
                <a:ea typeface="メイリオ" panose="020B0604030504040204" pitchFamily="50" charset="-128"/>
              </a:rPr>
              <a:t>上に存在する</a:t>
            </a:r>
            <a:r>
              <a:rPr lang="en-US" altLang="ja-JP" sz="2400" b="1" dirty="0" smtClean="0">
                <a:latin typeface="メイリオ" panose="020B0604030504040204" pitchFamily="50" charset="-128"/>
                <a:ea typeface="メイリオ" panose="020B0604030504040204" pitchFamily="50" charset="-128"/>
              </a:rPr>
              <a:t>3,205</a:t>
            </a:r>
            <a:r>
              <a:rPr lang="ja-JP" altLang="en-US" sz="2400" b="1" dirty="0">
                <a:latin typeface="メイリオ" panose="020B0604030504040204" pitchFamily="50" charset="-128"/>
                <a:ea typeface="メイリオ" panose="020B0604030504040204" pitchFamily="50" charset="-128"/>
              </a:rPr>
              <a:t>個の</a:t>
            </a:r>
            <a:r>
              <a:rPr lang="en-US" altLang="ja-JP" sz="2400" b="1" dirty="0">
                <a:latin typeface="メイリオ" panose="020B0604030504040204" pitchFamily="50" charset="-128"/>
                <a:ea typeface="メイリオ" panose="020B0604030504040204" pitchFamily="50" charset="-128"/>
              </a:rPr>
              <a:t>OSS</a:t>
            </a:r>
            <a:r>
              <a:rPr lang="ja-JP" altLang="en-US" sz="2400" b="1" dirty="0">
                <a:latin typeface="メイリオ" panose="020B0604030504040204" pitchFamily="50" charset="-128"/>
                <a:ea typeface="メイリオ" panose="020B0604030504040204" pitchFamily="50" charset="-128"/>
              </a:rPr>
              <a:t>プロジェクトのプロダクションコード</a:t>
            </a:r>
          </a:p>
        </p:txBody>
      </p:sp>
      <p:sp>
        <p:nvSpPr>
          <p:cNvPr id="6" name="テキスト ボックス 5"/>
          <p:cNvSpPr txBox="1"/>
          <p:nvPr/>
        </p:nvSpPr>
        <p:spPr>
          <a:xfrm>
            <a:off x="2102340" y="3290278"/>
            <a:ext cx="8002952" cy="1569660"/>
          </a:xfrm>
          <a:prstGeom prst="rect">
            <a:avLst/>
          </a:prstGeom>
          <a:noFill/>
        </p:spPr>
        <p:txBody>
          <a:bodyPr wrap="square" rtlCol="0">
            <a:spAutoFit/>
          </a:bodyPr>
          <a:lstStyle/>
          <a:p>
            <a:r>
              <a:rPr kumimoji="1" lang="ja-JP" altLang="en-US" sz="2400" dirty="0" smtClean="0">
                <a:latin typeface="メイリオ" panose="020B0604030504040204" pitchFamily="50" charset="-128"/>
                <a:ea typeface="メイリオ" panose="020B0604030504040204" pitchFamily="50" charset="-128"/>
              </a:rPr>
              <a:t>既存のコード検索エンジン</a:t>
            </a:r>
            <a:r>
              <a:rPr kumimoji="1" lang="en-US" altLang="ja-JP" sz="2400" dirty="0" smtClean="0">
                <a:latin typeface="メイリオ" panose="020B0604030504040204" pitchFamily="50" charset="-128"/>
                <a:ea typeface="メイリオ" panose="020B0604030504040204" pitchFamily="50" charset="-128"/>
              </a:rPr>
              <a:t>[7]</a:t>
            </a:r>
            <a:r>
              <a:rPr kumimoji="1" lang="ja-JP" altLang="en-US" sz="2400" dirty="0" smtClean="0">
                <a:latin typeface="メイリオ" panose="020B0604030504040204" pitchFamily="50" charset="-128"/>
                <a:ea typeface="メイリオ" panose="020B0604030504040204" pitchFamily="50" charset="-128"/>
              </a:rPr>
              <a:t>で利用されたデータセットの中から、以下の条件を満たすプロジェクトを選択</a:t>
            </a:r>
            <a:endParaRPr kumimoji="1" lang="en-US" altLang="ja-JP" sz="2400" dirty="0" smtClean="0">
              <a:latin typeface="メイリオ" panose="020B0604030504040204" pitchFamily="50" charset="-128"/>
              <a:ea typeface="メイリオ" panose="020B0604030504040204" pitchFamily="50" charset="-128"/>
            </a:endParaRPr>
          </a:p>
          <a:p>
            <a:pPr marL="342900" indent="-342900">
              <a:buFont typeface="Arial" panose="020B0604020202020204" pitchFamily="34" charset="0"/>
              <a:buChar char="•"/>
            </a:pPr>
            <a:r>
              <a:rPr kumimoji="1" lang="ja-JP" altLang="en-US" sz="2400" dirty="0" smtClean="0">
                <a:latin typeface="メイリオ" panose="020B0604030504040204" pitchFamily="50" charset="-128"/>
                <a:ea typeface="メイリオ" panose="020B0604030504040204" pitchFamily="50" charset="-128"/>
              </a:rPr>
              <a:t>テストフォルダが存在</a:t>
            </a:r>
            <a:r>
              <a:rPr lang="ja-JP" altLang="en-US" sz="2400" dirty="0" smtClean="0">
                <a:latin typeface="メイリオ" panose="020B0604030504040204" pitchFamily="50" charset="-128"/>
                <a:ea typeface="メイリオ" panose="020B0604030504040204" pitchFamily="50" charset="-128"/>
              </a:rPr>
              <a:t>する</a:t>
            </a:r>
            <a:endParaRPr lang="en-US" altLang="ja-JP" sz="2400" dirty="0" smtClean="0">
              <a:latin typeface="メイリオ" panose="020B0604030504040204" pitchFamily="50" charset="-128"/>
              <a:ea typeface="メイリオ" panose="020B0604030504040204" pitchFamily="50" charset="-128"/>
            </a:endParaRPr>
          </a:p>
          <a:p>
            <a:pPr marL="342900" indent="-342900">
              <a:buFont typeface="Arial" panose="020B0604020202020204" pitchFamily="34" charset="0"/>
              <a:buChar char="•"/>
            </a:pPr>
            <a:r>
              <a:rPr kumimoji="1" lang="en-US" altLang="ja-JP" sz="2400" dirty="0" smtClean="0">
                <a:latin typeface="メイリオ" panose="020B0604030504040204" pitchFamily="50" charset="-128"/>
                <a:ea typeface="メイリオ" panose="020B0604030504040204" pitchFamily="50" charset="-128"/>
              </a:rPr>
              <a:t>JUnit</a:t>
            </a:r>
            <a:r>
              <a:rPr kumimoji="1" lang="ja-JP" altLang="en-US" sz="2400" dirty="0" smtClean="0">
                <a:latin typeface="メイリオ" panose="020B0604030504040204" pitchFamily="50" charset="-128"/>
                <a:ea typeface="メイリオ" panose="020B0604030504040204" pitchFamily="50" charset="-128"/>
              </a:rPr>
              <a:t>のテスティングフレームワークを採用している</a:t>
            </a:r>
            <a:endParaRPr kumimoji="1" lang="ja-JP" altLang="en-US" sz="2400" dirty="0">
              <a:latin typeface="メイリオ" panose="020B0604030504040204" pitchFamily="50" charset="-128"/>
              <a:ea typeface="メイリオ" panose="020B0604030504040204" pitchFamily="50" charset="-128"/>
            </a:endParaRPr>
          </a:p>
        </p:txBody>
      </p:sp>
      <p:sp>
        <p:nvSpPr>
          <p:cNvPr id="8" name="Rectangle 4"/>
          <p:cNvSpPr>
            <a:spLocks noChangeArrowheads="1"/>
          </p:cNvSpPr>
          <p:nvPr/>
        </p:nvSpPr>
        <p:spPr bwMode="auto">
          <a:xfrm>
            <a:off x="1159965" y="6101007"/>
            <a:ext cx="9668870" cy="523220"/>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[7] K</a:t>
            </a:r>
            <a:r>
              <a:rPr lang="en-US" altLang="ja-JP" sz="1400" dirty="0">
                <a:solidFill>
                  <a:schemeClr val="tx2"/>
                </a:solidFill>
              </a:rPr>
              <a:t>. Kim, D. Kim, T. F. </a:t>
            </a:r>
            <a:r>
              <a:rPr lang="en-US" altLang="ja-JP" sz="1400" dirty="0" err="1">
                <a:solidFill>
                  <a:schemeClr val="tx2"/>
                </a:solidFill>
              </a:rPr>
              <a:t>Bissyand´e</a:t>
            </a:r>
            <a:r>
              <a:rPr lang="en-US" altLang="ja-JP" sz="1400" dirty="0">
                <a:solidFill>
                  <a:schemeClr val="tx2"/>
                </a:solidFill>
              </a:rPr>
              <a:t>, E. Choi, L. Li, J. Klein, and Y. Le </a:t>
            </a:r>
            <a:r>
              <a:rPr lang="en-US" altLang="ja-JP" sz="1400" dirty="0" err="1">
                <a:solidFill>
                  <a:schemeClr val="tx2"/>
                </a:solidFill>
              </a:rPr>
              <a:t>Traon</a:t>
            </a:r>
            <a:r>
              <a:rPr lang="en-US" altLang="ja-JP" sz="1400" dirty="0">
                <a:solidFill>
                  <a:schemeClr val="tx2"/>
                </a:solidFill>
              </a:rPr>
              <a:t>. </a:t>
            </a:r>
            <a:r>
              <a:rPr lang="en-US" altLang="ja-JP" sz="1400" dirty="0" err="1">
                <a:solidFill>
                  <a:schemeClr val="tx2"/>
                </a:solidFill>
              </a:rPr>
              <a:t>Facoy</a:t>
            </a:r>
            <a:r>
              <a:rPr lang="en-US" altLang="ja-JP" sz="1400" dirty="0">
                <a:solidFill>
                  <a:schemeClr val="tx2"/>
                </a:solidFill>
              </a:rPr>
              <a:t> - a code-to-code search engine. In Proceedings of the International Conference on Software Engineering (ICSE), pages 946–957, 2018.</a:t>
            </a:r>
          </a:p>
        </p:txBody>
      </p:sp>
    </p:spTree>
    <p:extLst>
      <p:ext uri="{BB962C8B-B14F-4D97-AF65-F5344CB8AC3E}">
        <p14:creationId xmlns:p14="http://schemas.microsoft.com/office/powerpoint/2010/main" val="176614094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テスト</a:t>
            </a:r>
            <a:r>
              <a:rPr kumimoji="1" lang="ja-JP" altLang="en-US" dirty="0" smtClean="0"/>
              <a:t>コードデータベース</a:t>
            </a:r>
            <a:endParaRPr kumimoji="1" lang="ja-JP" altLang="en-US" dirty="0"/>
          </a:p>
        </p:txBody>
      </p:sp>
      <p:sp>
        <p:nvSpPr>
          <p:cNvPr id="4" name="フローチャート: 磁気ディスク 3"/>
          <p:cNvSpPr/>
          <p:nvPr/>
        </p:nvSpPr>
        <p:spPr>
          <a:xfrm>
            <a:off x="1680309" y="1414585"/>
            <a:ext cx="8628184" cy="4400061"/>
          </a:xfrm>
          <a:prstGeom prst="flowChartMagneticDisk">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dirty="0"/>
          </a:p>
        </p:txBody>
      </p:sp>
      <p:sp>
        <p:nvSpPr>
          <p:cNvPr id="5" name="テキスト ボックス 4"/>
          <p:cNvSpPr txBox="1"/>
          <p:nvPr/>
        </p:nvSpPr>
        <p:spPr>
          <a:xfrm>
            <a:off x="2715846" y="1750092"/>
            <a:ext cx="6775940" cy="830997"/>
          </a:xfrm>
          <a:prstGeom prst="rect">
            <a:avLst/>
          </a:prstGeom>
          <a:noFill/>
        </p:spPr>
        <p:txBody>
          <a:bodyPr wrap="square" rtlCol="0">
            <a:spAutoFit/>
          </a:bodyPr>
          <a:lstStyle/>
          <a:p>
            <a:r>
              <a:rPr lang="ja-JP" altLang="en-US" sz="2400" b="1" dirty="0" smtClean="0">
                <a:latin typeface="メイリオ" panose="020B0604030504040204" pitchFamily="50" charset="-128"/>
                <a:ea typeface="メイリオ" panose="020B0604030504040204" pitchFamily="50" charset="-128"/>
              </a:rPr>
              <a:t>ソースコードデータベースに格納されている</a:t>
            </a:r>
            <a:r>
              <a:rPr lang="en-US" altLang="ja-JP" sz="2400" b="1" dirty="0" smtClean="0">
                <a:latin typeface="メイリオ" panose="020B0604030504040204" pitchFamily="50" charset="-128"/>
                <a:ea typeface="メイリオ" panose="020B0604030504040204" pitchFamily="50" charset="-128"/>
              </a:rPr>
              <a:t/>
            </a:r>
            <a:br>
              <a:rPr lang="en-US" altLang="ja-JP" sz="2400" b="1" dirty="0" smtClean="0">
                <a:latin typeface="メイリオ" panose="020B0604030504040204" pitchFamily="50" charset="-128"/>
                <a:ea typeface="メイリオ" panose="020B0604030504040204" pitchFamily="50" charset="-128"/>
              </a:rPr>
            </a:br>
            <a:r>
              <a:rPr lang="ja-JP" altLang="en-US" sz="2400" b="1" dirty="0" smtClean="0">
                <a:latin typeface="メイリオ" panose="020B0604030504040204" pitchFamily="50" charset="-128"/>
                <a:ea typeface="メイリオ" panose="020B0604030504040204" pitchFamily="50" charset="-128"/>
              </a:rPr>
              <a:t>プロダクションコードに対応するテストコード</a:t>
            </a:r>
            <a:endParaRPr lang="ja-JP" altLang="en-US" sz="2400" b="1" dirty="0">
              <a:latin typeface="メイリオ" panose="020B0604030504040204" pitchFamily="50" charset="-128"/>
              <a:ea typeface="メイリオ" panose="020B0604030504040204" pitchFamily="50" charset="-128"/>
            </a:endParaRPr>
          </a:p>
        </p:txBody>
      </p:sp>
      <p:sp>
        <p:nvSpPr>
          <p:cNvPr id="7" name="テキスト ボックス 6"/>
          <p:cNvSpPr txBox="1"/>
          <p:nvPr/>
        </p:nvSpPr>
        <p:spPr>
          <a:xfrm>
            <a:off x="2094524" y="3043705"/>
            <a:ext cx="8018584" cy="2308324"/>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再利用対象のテストコードとして</a:t>
            </a:r>
            <a:r>
              <a:rPr lang="ja-JP" altLang="en-US" sz="2400" dirty="0">
                <a:latin typeface="メイリオ" panose="020B0604030504040204" pitchFamily="50" charset="-128"/>
                <a:ea typeface="メイリオ" panose="020B0604030504040204" pitchFamily="50" charset="-128"/>
              </a:rPr>
              <a:t>相応</a:t>
            </a:r>
            <a:r>
              <a:rPr lang="ja-JP" altLang="en-US" sz="2400" dirty="0" smtClean="0">
                <a:latin typeface="メイリオ" panose="020B0604030504040204" pitchFamily="50" charset="-128"/>
                <a:ea typeface="メイリオ" panose="020B0604030504040204" pitchFamily="50" charset="-128"/>
              </a:rPr>
              <a:t>しくない、以下のテストスメルを含むテストコードは</a:t>
            </a:r>
            <a:r>
              <a:rPr lang="en-US" altLang="ja-JP" sz="2400" dirty="0" smtClean="0">
                <a:latin typeface="メイリオ" panose="020B0604030504040204" pitchFamily="50" charset="-128"/>
                <a:ea typeface="メイリオ" panose="020B0604030504040204" pitchFamily="50" charset="-128"/>
              </a:rPr>
              <a:t>TDB</a:t>
            </a:r>
            <a:r>
              <a:rPr lang="ja-JP" altLang="en-US" sz="2400" dirty="0" smtClean="0">
                <a:latin typeface="メイリオ" panose="020B0604030504040204" pitchFamily="50" charset="-128"/>
                <a:ea typeface="メイリオ" panose="020B0604030504040204" pitchFamily="50" charset="-128"/>
              </a:rPr>
              <a:t>から除去される</a:t>
            </a:r>
            <a:endParaRPr lang="en-US" altLang="ja-JP" sz="2400" dirty="0" smtClean="0">
              <a:latin typeface="メイリオ" panose="020B0604030504040204" pitchFamily="50" charset="-128"/>
              <a:ea typeface="メイリオ" panose="020B0604030504040204" pitchFamily="50" charset="-128"/>
            </a:endParaRPr>
          </a:p>
          <a:p>
            <a:pPr marL="800100" lvl="1" indent="-342900">
              <a:buFont typeface="Arial" panose="020B0604020202020204" pitchFamily="34" charset="0"/>
              <a:buChar char="•"/>
            </a:pPr>
            <a:r>
              <a:rPr kumimoji="1" lang="en-US" altLang="ja-JP" sz="2400" dirty="0" smtClean="0">
                <a:latin typeface="メイリオ" panose="020B0604030504040204" pitchFamily="50" charset="-128"/>
                <a:ea typeface="メイリオ" panose="020B0604030504040204" pitchFamily="50" charset="-128"/>
              </a:rPr>
              <a:t>Empty Test</a:t>
            </a:r>
          </a:p>
          <a:p>
            <a:pPr marL="800100" lvl="1" indent="-342900">
              <a:buFont typeface="Arial" panose="020B0604020202020204" pitchFamily="34" charset="0"/>
              <a:buChar char="•"/>
            </a:pPr>
            <a:r>
              <a:rPr lang="en-US" altLang="ja-JP" sz="2400" dirty="0" smtClean="0">
                <a:latin typeface="メイリオ" panose="020B0604030504040204" pitchFamily="50" charset="-128"/>
                <a:ea typeface="メイリオ" panose="020B0604030504040204" pitchFamily="50" charset="-128"/>
              </a:rPr>
              <a:t>Ignored Test</a:t>
            </a:r>
          </a:p>
          <a:p>
            <a:pPr marL="800100" lvl="1" indent="-342900">
              <a:buFont typeface="Arial" panose="020B0604020202020204" pitchFamily="34" charset="0"/>
              <a:buChar char="•"/>
            </a:pPr>
            <a:r>
              <a:rPr kumimoji="1" lang="en-US" altLang="ja-JP" sz="2400" dirty="0" smtClean="0">
                <a:latin typeface="メイリオ" panose="020B0604030504040204" pitchFamily="50" charset="-128"/>
                <a:ea typeface="メイリオ" panose="020B0604030504040204" pitchFamily="50" charset="-128"/>
              </a:rPr>
              <a:t>Redundant Assertion</a:t>
            </a:r>
          </a:p>
          <a:p>
            <a:pPr marL="800100" lvl="1" indent="-342900">
              <a:buFont typeface="Arial" panose="020B0604020202020204" pitchFamily="34" charset="0"/>
              <a:buChar char="•"/>
            </a:pPr>
            <a:r>
              <a:rPr lang="en-US" altLang="ja-JP" sz="2400" dirty="0" smtClean="0">
                <a:latin typeface="メイリオ" panose="020B0604030504040204" pitchFamily="50" charset="-128"/>
                <a:ea typeface="メイリオ" panose="020B0604030504040204" pitchFamily="50" charset="-128"/>
              </a:rPr>
              <a:t>Unknown Test	</a:t>
            </a:r>
            <a:endParaRPr kumimoji="1" lang="en-US" altLang="ja-JP" sz="2400" dirty="0" smtClean="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0390752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en-US" altLang="ja-JP" dirty="0" err="1" smtClean="0"/>
              <a:t>EvoSuite</a:t>
            </a:r>
            <a:endParaRPr kumimoji="1" lang="ja-JP" altLang="en-US" dirty="0"/>
          </a:p>
        </p:txBody>
      </p:sp>
      <p:sp>
        <p:nvSpPr>
          <p:cNvPr id="4" name="正方形/長方形 3"/>
          <p:cNvSpPr/>
          <p:nvPr/>
        </p:nvSpPr>
        <p:spPr>
          <a:xfrm>
            <a:off x="1041401" y="2938952"/>
            <a:ext cx="3525396" cy="3477875"/>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sz="2200" dirty="0" smtClean="0">
                <a:latin typeface="Consolas" panose="020B0609020204030204" pitchFamily="49" charset="0"/>
                <a:ea typeface="MS UI Gothic" panose="020B0600070205080204" pitchFamily="50" charset="-128"/>
              </a:rPr>
              <a:t>public </a:t>
            </a:r>
            <a:r>
              <a:rPr lang="en-US" altLang="ja-JP" sz="2200" dirty="0" err="1" smtClean="0">
                <a:latin typeface="Consolas" panose="020B0609020204030204" pitchFamily="49" charset="0"/>
                <a:ea typeface="MS UI Gothic" panose="020B0600070205080204" pitchFamily="50" charset="-128"/>
              </a:rPr>
              <a:t>int</a:t>
            </a:r>
            <a:r>
              <a:rPr lang="en-US" altLang="ja-JP" sz="2200" dirty="0" smtClean="0">
                <a:latin typeface="Consolas" panose="020B0609020204030204" pitchFamily="49" charset="0"/>
                <a:ea typeface="MS UI Gothic" panose="020B0600070205080204" pitchFamily="50" charset="-128"/>
              </a:rPr>
              <a:t> </a:t>
            </a:r>
          </a:p>
          <a:p>
            <a:r>
              <a:rPr lang="en-US" altLang="ja-JP" sz="2200" dirty="0" smtClean="0">
                <a:latin typeface="Consolas" panose="020B0609020204030204" pitchFamily="49" charset="0"/>
                <a:ea typeface="MS UI Gothic" panose="020B0600070205080204" pitchFamily="50" charset="-128"/>
              </a:rPr>
              <a:t>  </a:t>
            </a:r>
            <a:r>
              <a:rPr lang="en-US" altLang="ja-JP" sz="2200" dirty="0" err="1" smtClean="0">
                <a:latin typeface="Consolas" panose="020B0609020204030204" pitchFamily="49" charset="0"/>
                <a:ea typeface="MS UI Gothic" panose="020B0600070205080204" pitchFamily="50" charset="-128"/>
              </a:rPr>
              <a:t>testme</a:t>
            </a:r>
            <a:r>
              <a:rPr lang="en-US" altLang="ja-JP" sz="2200" dirty="0" smtClean="0">
                <a:latin typeface="Consolas" panose="020B0609020204030204" pitchFamily="49" charset="0"/>
                <a:ea typeface="MS UI Gothic" panose="020B0600070205080204" pitchFamily="50" charset="-128"/>
              </a:rPr>
              <a:t>(</a:t>
            </a:r>
            <a:r>
              <a:rPr lang="en-US" altLang="ja-JP" sz="2200" dirty="0" err="1" smtClean="0">
                <a:latin typeface="Consolas" panose="020B0609020204030204" pitchFamily="49" charset="0"/>
                <a:ea typeface="MS UI Gothic" panose="020B0600070205080204" pitchFamily="50" charset="-128"/>
              </a:rPr>
              <a:t>int</a:t>
            </a:r>
            <a:r>
              <a:rPr lang="en-US" altLang="ja-JP" sz="2200" dirty="0" smtClean="0">
                <a:latin typeface="Consolas" panose="020B0609020204030204" pitchFamily="49" charset="0"/>
                <a:ea typeface="MS UI Gothic" panose="020B0600070205080204" pitchFamily="50" charset="-128"/>
              </a:rPr>
              <a:t> </a:t>
            </a:r>
            <a:r>
              <a:rPr lang="en-US" altLang="ja-JP" sz="2200" dirty="0" err="1" smtClean="0">
                <a:latin typeface="Consolas" panose="020B0609020204030204" pitchFamily="49" charset="0"/>
                <a:ea typeface="MS UI Gothic" panose="020B0600070205080204" pitchFamily="50" charset="-128"/>
              </a:rPr>
              <a:t>x,int</a:t>
            </a:r>
            <a:r>
              <a:rPr lang="en-US" altLang="ja-JP" sz="2200" dirty="0" smtClean="0">
                <a:latin typeface="Consolas" panose="020B0609020204030204" pitchFamily="49" charset="0"/>
                <a:ea typeface="MS UI Gothic" panose="020B0600070205080204" pitchFamily="50" charset="-128"/>
              </a:rPr>
              <a:t> y)</a:t>
            </a:r>
          </a:p>
          <a:p>
            <a:r>
              <a:rPr lang="en-US" altLang="ja-JP" sz="2200" dirty="0" smtClean="0">
                <a:latin typeface="Consolas" panose="020B0609020204030204" pitchFamily="49" charset="0"/>
                <a:ea typeface="MS UI Gothic" panose="020B0600070205080204" pitchFamily="50" charset="-128"/>
              </a:rPr>
              <a:t>{</a:t>
            </a:r>
          </a:p>
          <a:p>
            <a:r>
              <a:rPr lang="en-US" altLang="ja-JP" sz="2200" dirty="0" smtClean="0">
                <a:latin typeface="Consolas" panose="020B0609020204030204" pitchFamily="49" charset="0"/>
                <a:ea typeface="MS UI Gothic" panose="020B0600070205080204" pitchFamily="50" charset="-128"/>
              </a:rPr>
              <a:t>   </a:t>
            </a:r>
            <a:r>
              <a:rPr lang="en-US" altLang="ja-JP" sz="2200" dirty="0" err="1" smtClean="0">
                <a:latin typeface="Consolas" panose="020B0609020204030204" pitchFamily="49" charset="0"/>
                <a:ea typeface="MS UI Gothic" panose="020B0600070205080204" pitchFamily="50" charset="-128"/>
              </a:rPr>
              <a:t>int</a:t>
            </a:r>
            <a:r>
              <a:rPr lang="en-US" altLang="ja-JP" sz="2200" dirty="0" smtClean="0">
                <a:latin typeface="Consolas" panose="020B0609020204030204" pitchFamily="49" charset="0"/>
                <a:ea typeface="MS UI Gothic" panose="020B0600070205080204" pitchFamily="50" charset="-128"/>
              </a:rPr>
              <a:t> z = y*2;</a:t>
            </a:r>
          </a:p>
          <a:p>
            <a:r>
              <a:rPr lang="en-US" altLang="ja-JP" sz="2200" dirty="0">
                <a:latin typeface="Consolas" panose="020B0609020204030204" pitchFamily="49" charset="0"/>
                <a:ea typeface="MS UI Gothic" panose="020B0600070205080204" pitchFamily="50" charset="-128"/>
              </a:rPr>
              <a:t> </a:t>
            </a:r>
            <a:r>
              <a:rPr lang="en-US" altLang="ja-JP" sz="2200" dirty="0" smtClean="0">
                <a:latin typeface="Consolas" panose="020B0609020204030204" pitchFamily="49" charset="0"/>
                <a:ea typeface="MS UI Gothic" panose="020B0600070205080204" pitchFamily="50" charset="-128"/>
              </a:rPr>
              <a:t>  if(x != z){</a:t>
            </a:r>
          </a:p>
          <a:p>
            <a:r>
              <a:rPr lang="en-US" altLang="ja-JP" sz="2200" dirty="0">
                <a:latin typeface="Consolas" panose="020B0609020204030204" pitchFamily="49" charset="0"/>
                <a:ea typeface="MS UI Gothic" panose="020B0600070205080204" pitchFamily="50" charset="-128"/>
              </a:rPr>
              <a:t> </a:t>
            </a:r>
            <a:r>
              <a:rPr lang="en-US" altLang="ja-JP" sz="2200" dirty="0" smtClean="0">
                <a:latin typeface="Consolas" panose="020B0609020204030204" pitchFamily="49" charset="0"/>
                <a:ea typeface="MS UI Gothic" panose="020B0600070205080204" pitchFamily="50" charset="-128"/>
              </a:rPr>
              <a:t>     return 10;</a:t>
            </a:r>
          </a:p>
          <a:p>
            <a:r>
              <a:rPr lang="en-US" altLang="ja-JP" sz="2200" dirty="0" smtClean="0">
                <a:latin typeface="Consolas" panose="020B0609020204030204" pitchFamily="49" charset="0"/>
                <a:ea typeface="MS UI Gothic" panose="020B0600070205080204" pitchFamily="50" charset="-128"/>
              </a:rPr>
              <a:t>   }else{</a:t>
            </a:r>
          </a:p>
          <a:p>
            <a:r>
              <a:rPr lang="en-US" altLang="ja-JP" sz="2200" dirty="0">
                <a:latin typeface="Consolas" panose="020B0609020204030204" pitchFamily="49" charset="0"/>
                <a:ea typeface="MS UI Gothic" panose="020B0600070205080204" pitchFamily="50" charset="-128"/>
              </a:rPr>
              <a:t> </a:t>
            </a:r>
            <a:r>
              <a:rPr lang="en-US" altLang="ja-JP" sz="2200" dirty="0" smtClean="0">
                <a:latin typeface="Consolas" panose="020B0609020204030204" pitchFamily="49" charset="0"/>
                <a:ea typeface="MS UI Gothic" panose="020B0600070205080204" pitchFamily="50" charset="-128"/>
              </a:rPr>
              <a:t>     return 20;</a:t>
            </a:r>
          </a:p>
          <a:p>
            <a:r>
              <a:rPr lang="en-US" altLang="ja-JP" sz="2200" dirty="0" smtClean="0">
                <a:latin typeface="Consolas" panose="020B0609020204030204" pitchFamily="49" charset="0"/>
                <a:ea typeface="MS UI Gothic" panose="020B0600070205080204" pitchFamily="50" charset="-128"/>
              </a:rPr>
              <a:t>   }</a:t>
            </a:r>
          </a:p>
          <a:p>
            <a:r>
              <a:rPr lang="en-US" altLang="ja-JP" sz="2200" dirty="0" smtClean="0">
                <a:latin typeface="Consolas" panose="020B0609020204030204" pitchFamily="49" charset="0"/>
                <a:ea typeface="MS UI Gothic" panose="020B0600070205080204" pitchFamily="50" charset="-128"/>
              </a:rPr>
              <a:t>}</a:t>
            </a:r>
          </a:p>
        </p:txBody>
      </p:sp>
      <p:sp>
        <p:nvSpPr>
          <p:cNvPr id="5" name="テキスト ボックス 4"/>
          <p:cNvSpPr txBox="1"/>
          <p:nvPr/>
        </p:nvSpPr>
        <p:spPr>
          <a:xfrm>
            <a:off x="7409783" y="2642906"/>
            <a:ext cx="1995714" cy="430887"/>
          </a:xfrm>
          <a:prstGeom prst="rect">
            <a:avLst/>
          </a:prstGeom>
          <a:noFill/>
          <a:ln w="38100">
            <a:solidFill>
              <a:schemeClr val="tx1"/>
            </a:solidFill>
          </a:ln>
        </p:spPr>
        <p:txBody>
          <a:bodyPr wrap="square" rtlCol="0">
            <a:spAutoFit/>
          </a:bodyPr>
          <a:lstStyle/>
          <a:p>
            <a:pPr algn="ctr"/>
            <a:r>
              <a:rPr kumimoji="1" lang="en-US" altLang="ja-JP" sz="2200" dirty="0" smtClean="0">
                <a:latin typeface="ＭＳ Ｐゴシック" panose="020B0600070205080204" pitchFamily="50" charset="-128"/>
                <a:ea typeface="ＭＳ Ｐゴシック" panose="020B0600070205080204" pitchFamily="50" charset="-128"/>
              </a:rPr>
              <a:t>(1)x = x0,y = y0</a:t>
            </a:r>
            <a:endParaRPr kumimoji="1" lang="ja-JP" altLang="en-US" sz="2200" dirty="0">
              <a:latin typeface="ＭＳ Ｐゴシック" panose="020B0600070205080204" pitchFamily="50" charset="-128"/>
              <a:ea typeface="ＭＳ Ｐゴシック" panose="020B0600070205080204" pitchFamily="50" charset="-128"/>
            </a:endParaRPr>
          </a:p>
        </p:txBody>
      </p:sp>
      <p:sp>
        <p:nvSpPr>
          <p:cNvPr id="6" name="テキスト ボックス 5"/>
          <p:cNvSpPr txBox="1"/>
          <p:nvPr/>
        </p:nvSpPr>
        <p:spPr>
          <a:xfrm>
            <a:off x="7409781" y="3304561"/>
            <a:ext cx="1995716" cy="430887"/>
          </a:xfrm>
          <a:prstGeom prst="rect">
            <a:avLst/>
          </a:prstGeom>
          <a:noFill/>
          <a:ln w="38100">
            <a:solidFill>
              <a:schemeClr val="tx1"/>
            </a:solidFill>
          </a:ln>
        </p:spPr>
        <p:txBody>
          <a:bodyPr wrap="square" rtlCol="0">
            <a:spAutoFit/>
          </a:bodyPr>
          <a:lstStyle/>
          <a:p>
            <a:pPr algn="ctr"/>
            <a:r>
              <a:rPr kumimoji="1" lang="en-US" altLang="ja-JP" sz="2200" dirty="0" smtClean="0">
                <a:latin typeface="ＭＳ Ｐゴシック" panose="020B0600070205080204" pitchFamily="50" charset="-128"/>
                <a:ea typeface="ＭＳ Ｐゴシック" panose="020B0600070205080204" pitchFamily="50" charset="-128"/>
              </a:rPr>
              <a:t>(2)z = y0*2</a:t>
            </a:r>
            <a:endParaRPr kumimoji="1" lang="ja-JP" altLang="en-US" sz="2200" dirty="0">
              <a:latin typeface="ＭＳ Ｐゴシック" panose="020B0600070205080204" pitchFamily="50" charset="-128"/>
              <a:ea typeface="ＭＳ Ｐゴシック" panose="020B0600070205080204" pitchFamily="50" charset="-128"/>
            </a:endParaRPr>
          </a:p>
        </p:txBody>
      </p:sp>
      <p:sp>
        <p:nvSpPr>
          <p:cNvPr id="7" name="ひし形 6"/>
          <p:cNvSpPr/>
          <p:nvPr/>
        </p:nvSpPr>
        <p:spPr>
          <a:xfrm>
            <a:off x="6696767" y="3923454"/>
            <a:ext cx="3421744" cy="661655"/>
          </a:xfrm>
          <a:prstGeom prst="diamond">
            <a:avLst/>
          </a:prstGeom>
          <a:ln w="38100"/>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2200" dirty="0" smtClean="0">
                <a:latin typeface="ＭＳ Ｐゴシック" panose="020B0600070205080204" pitchFamily="50" charset="-128"/>
                <a:ea typeface="ＭＳ Ｐゴシック" panose="020B0600070205080204" pitchFamily="50" charset="-128"/>
              </a:rPr>
              <a:t>(3)x0 != y0*2</a:t>
            </a:r>
            <a:endParaRPr kumimoji="1" lang="ja-JP" altLang="en-US" sz="2200" dirty="0">
              <a:latin typeface="ＭＳ Ｐゴシック" panose="020B0600070205080204" pitchFamily="50" charset="-128"/>
              <a:ea typeface="ＭＳ Ｐゴシック" panose="020B0600070205080204" pitchFamily="50" charset="-128"/>
            </a:endParaRPr>
          </a:p>
        </p:txBody>
      </p:sp>
      <p:sp>
        <p:nvSpPr>
          <p:cNvPr id="8" name="テキスト ボックス 7"/>
          <p:cNvSpPr txBox="1"/>
          <p:nvPr/>
        </p:nvSpPr>
        <p:spPr>
          <a:xfrm>
            <a:off x="6502635" y="4773115"/>
            <a:ext cx="1661890" cy="430887"/>
          </a:xfrm>
          <a:prstGeom prst="rect">
            <a:avLst/>
          </a:prstGeom>
          <a:noFill/>
          <a:ln w="38100">
            <a:solidFill>
              <a:schemeClr val="tx1"/>
            </a:solidFill>
          </a:ln>
        </p:spPr>
        <p:txBody>
          <a:bodyPr wrap="square" rtlCol="0">
            <a:spAutoFit/>
          </a:bodyPr>
          <a:lstStyle/>
          <a:p>
            <a:pPr algn="ctr"/>
            <a:r>
              <a:rPr kumimoji="1" lang="en-US" altLang="ja-JP" sz="2200" dirty="0" smtClean="0">
                <a:latin typeface="ＭＳ Ｐゴシック" panose="020B0600070205080204" pitchFamily="50" charset="-128"/>
                <a:ea typeface="ＭＳ Ｐゴシック" panose="020B0600070205080204" pitchFamily="50" charset="-128"/>
              </a:rPr>
              <a:t>(4)return 10</a:t>
            </a:r>
            <a:endParaRPr kumimoji="1" lang="ja-JP" altLang="en-US" sz="2200" dirty="0">
              <a:latin typeface="ＭＳ Ｐゴシック" panose="020B0600070205080204" pitchFamily="50" charset="-128"/>
              <a:ea typeface="ＭＳ Ｐゴシック" panose="020B0600070205080204" pitchFamily="50" charset="-128"/>
            </a:endParaRPr>
          </a:p>
        </p:txBody>
      </p:sp>
      <p:sp>
        <p:nvSpPr>
          <p:cNvPr id="9" name="テキスト ボックス 8"/>
          <p:cNvSpPr txBox="1"/>
          <p:nvPr/>
        </p:nvSpPr>
        <p:spPr>
          <a:xfrm>
            <a:off x="8741463" y="4770671"/>
            <a:ext cx="1661890" cy="430887"/>
          </a:xfrm>
          <a:prstGeom prst="rect">
            <a:avLst/>
          </a:prstGeom>
          <a:noFill/>
          <a:ln w="38100">
            <a:solidFill>
              <a:schemeClr val="tx1"/>
            </a:solidFill>
          </a:ln>
        </p:spPr>
        <p:txBody>
          <a:bodyPr wrap="square" rtlCol="0">
            <a:spAutoFit/>
          </a:bodyPr>
          <a:lstStyle/>
          <a:p>
            <a:pPr algn="ctr"/>
            <a:r>
              <a:rPr kumimoji="1" lang="en-US" altLang="ja-JP" sz="2200" dirty="0" smtClean="0">
                <a:latin typeface="ＭＳ Ｐゴシック" panose="020B0600070205080204" pitchFamily="50" charset="-128"/>
                <a:ea typeface="ＭＳ Ｐゴシック" panose="020B0600070205080204" pitchFamily="50" charset="-128"/>
              </a:rPr>
              <a:t>(5)return 20</a:t>
            </a:r>
            <a:endParaRPr kumimoji="1" lang="ja-JP" altLang="en-US" sz="2200" dirty="0">
              <a:latin typeface="ＭＳ Ｐゴシック" panose="020B0600070205080204" pitchFamily="50" charset="-128"/>
              <a:ea typeface="ＭＳ Ｐゴシック" panose="020B0600070205080204" pitchFamily="50" charset="-128"/>
            </a:endParaRPr>
          </a:p>
        </p:txBody>
      </p:sp>
      <p:cxnSp>
        <p:nvCxnSpPr>
          <p:cNvPr id="10" name="直線矢印コネクタ 9"/>
          <p:cNvCxnSpPr>
            <a:stCxn id="5" idx="2"/>
            <a:endCxn id="6" idx="0"/>
          </p:cNvCxnSpPr>
          <p:nvPr/>
        </p:nvCxnSpPr>
        <p:spPr>
          <a:xfrm flipH="1">
            <a:off x="8407639" y="3073793"/>
            <a:ext cx="1" cy="23076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p:cNvCxnSpPr>
            <a:stCxn id="6" idx="2"/>
            <a:endCxn id="7" idx="0"/>
          </p:cNvCxnSpPr>
          <p:nvPr/>
        </p:nvCxnSpPr>
        <p:spPr>
          <a:xfrm>
            <a:off x="8407639" y="3735448"/>
            <a:ext cx="0" cy="18800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矢印コネクタ 11"/>
          <p:cNvCxnSpPr>
            <a:stCxn id="7" idx="2"/>
            <a:endCxn id="8" idx="0"/>
          </p:cNvCxnSpPr>
          <p:nvPr/>
        </p:nvCxnSpPr>
        <p:spPr>
          <a:xfrm flipH="1">
            <a:off x="7333580" y="4585109"/>
            <a:ext cx="1074059" cy="18800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p:cNvCxnSpPr>
            <a:stCxn id="7" idx="2"/>
            <a:endCxn id="9" idx="0"/>
          </p:cNvCxnSpPr>
          <p:nvPr/>
        </p:nvCxnSpPr>
        <p:spPr>
          <a:xfrm>
            <a:off x="8407639" y="4585109"/>
            <a:ext cx="1164769" cy="18556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右矢印 13"/>
          <p:cNvSpPr/>
          <p:nvPr/>
        </p:nvSpPr>
        <p:spPr>
          <a:xfrm>
            <a:off x="5248283" y="4119897"/>
            <a:ext cx="711200" cy="71728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aphicFrame>
        <p:nvGraphicFramePr>
          <p:cNvPr id="15" name="表 14"/>
          <p:cNvGraphicFramePr>
            <a:graphicFrameLocks noGrp="1"/>
          </p:cNvGraphicFramePr>
          <p:nvPr>
            <p:extLst>
              <p:ext uri="{D42A27DB-BD31-4B8C-83A1-F6EECF244321}">
                <p14:modId xmlns:p14="http://schemas.microsoft.com/office/powerpoint/2010/main" val="734877144"/>
              </p:ext>
            </p:extLst>
          </p:nvPr>
        </p:nvGraphicFramePr>
        <p:xfrm>
          <a:off x="5513483" y="5387120"/>
          <a:ext cx="5788312" cy="1188720"/>
        </p:xfrm>
        <a:graphic>
          <a:graphicData uri="http://schemas.openxmlformats.org/drawingml/2006/table">
            <a:tbl>
              <a:tblPr firstRow="1" bandRow="1">
                <a:tableStyleId>{5940675A-B579-460E-94D1-54222C63F5DA}</a:tableStyleId>
              </a:tblPr>
              <a:tblGrid>
                <a:gridCol w="1283243">
                  <a:extLst>
                    <a:ext uri="{9D8B030D-6E8A-4147-A177-3AD203B41FA5}">
                      <a16:colId xmlns:a16="http://schemas.microsoft.com/office/drawing/2014/main" val="2624989235"/>
                    </a:ext>
                  </a:extLst>
                </a:gridCol>
                <a:gridCol w="2024927">
                  <a:extLst>
                    <a:ext uri="{9D8B030D-6E8A-4147-A177-3AD203B41FA5}">
                      <a16:colId xmlns:a16="http://schemas.microsoft.com/office/drawing/2014/main" val="4254623167"/>
                    </a:ext>
                  </a:extLst>
                </a:gridCol>
                <a:gridCol w="2480142">
                  <a:extLst>
                    <a:ext uri="{9D8B030D-6E8A-4147-A177-3AD203B41FA5}">
                      <a16:colId xmlns:a16="http://schemas.microsoft.com/office/drawing/2014/main" val="1528898293"/>
                    </a:ext>
                  </a:extLst>
                </a:gridCol>
              </a:tblGrid>
              <a:tr h="370840">
                <a:tc>
                  <a:txBody>
                    <a:bodyPr/>
                    <a:lstStyle/>
                    <a:p>
                      <a:pPr algn="ctr"/>
                      <a:r>
                        <a:rPr kumimoji="1" lang="ja-JP" altLang="en-US" sz="2000" dirty="0" smtClean="0">
                          <a:latin typeface="メイリオ" panose="020B0604030504040204" pitchFamily="50" charset="-128"/>
                          <a:ea typeface="メイリオ" panose="020B0604030504040204" pitchFamily="50" charset="-128"/>
                        </a:rPr>
                        <a:t>パス番号</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ja-JP" altLang="en-US" sz="2000" dirty="0" smtClean="0">
                          <a:latin typeface="メイリオ" panose="020B0604030504040204" pitchFamily="50" charset="-128"/>
                          <a:ea typeface="メイリオ" panose="020B0604030504040204" pitchFamily="50" charset="-128"/>
                        </a:rPr>
                        <a:t>パス条件</a:t>
                      </a:r>
                      <a:endParaRPr kumimoji="1" lang="en-US" altLang="ja-JP" sz="2000" dirty="0" smtClean="0">
                        <a:latin typeface="メイリオ" panose="020B0604030504040204" pitchFamily="50" charset="-128"/>
                        <a:ea typeface="メイリオ" panose="020B0604030504040204" pitchFamily="50" charset="-128"/>
                      </a:endParaRPr>
                    </a:p>
                  </a:txBody>
                  <a:tcPr/>
                </a:tc>
                <a:tc>
                  <a:txBody>
                    <a:bodyPr/>
                    <a:lstStyle/>
                    <a:p>
                      <a:pPr algn="ctr"/>
                      <a:r>
                        <a:rPr kumimoji="1" lang="ja-JP" altLang="en-US" sz="2000" dirty="0" smtClean="0">
                          <a:latin typeface="メイリオ" panose="020B0604030504040204" pitchFamily="50" charset="-128"/>
                          <a:ea typeface="メイリオ" panose="020B0604030504040204" pitchFamily="50" charset="-128"/>
                        </a:rPr>
                        <a:t>パス</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003036493"/>
                  </a:ext>
                </a:extLst>
              </a:tr>
              <a:tr h="370840">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x0 !=</a:t>
                      </a:r>
                      <a:r>
                        <a:rPr kumimoji="1" lang="en-US" altLang="ja-JP" sz="2000" baseline="0" dirty="0" smtClean="0">
                          <a:latin typeface="メイリオ" panose="020B0604030504040204" pitchFamily="50" charset="-128"/>
                          <a:ea typeface="メイリオ" panose="020B0604030504040204" pitchFamily="50" charset="-128"/>
                        </a:rPr>
                        <a:t> y0*2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 (2), (3), (4)</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231458201"/>
                  </a:ext>
                </a:extLst>
              </a:tr>
              <a:tr h="370840">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!(x0 !=</a:t>
                      </a:r>
                      <a:r>
                        <a:rPr kumimoji="1" lang="ja-JP" altLang="en-US" sz="2000" baseline="0" dirty="0" smtClean="0">
                          <a:latin typeface="メイリオ" panose="020B0604030504040204" pitchFamily="50" charset="-128"/>
                          <a:ea typeface="メイリオ" panose="020B0604030504040204" pitchFamily="50" charset="-128"/>
                        </a:rPr>
                        <a:t> </a:t>
                      </a:r>
                      <a:r>
                        <a:rPr kumimoji="1" lang="en-US" altLang="ja-JP" sz="2000" dirty="0" smtClean="0">
                          <a:latin typeface="メイリオ" panose="020B0604030504040204" pitchFamily="50" charset="-128"/>
                          <a:ea typeface="メイリオ" panose="020B0604030504040204" pitchFamily="50" charset="-128"/>
                        </a:rPr>
                        <a:t>y0*2)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en-US" altLang="ja-JP" sz="2000" dirty="0" smtClean="0">
                          <a:latin typeface="メイリオ" panose="020B0604030504040204" pitchFamily="50" charset="-128"/>
                          <a:ea typeface="メイリオ" panose="020B0604030504040204" pitchFamily="50" charset="-128"/>
                        </a:rPr>
                        <a:t>(1), (2), (3), (5)</a:t>
                      </a:r>
                      <a:endParaRPr kumimoji="1" lang="ja-JP" altLang="en-US" sz="20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195498192"/>
                  </a:ext>
                </a:extLst>
              </a:tr>
            </a:tbl>
          </a:graphicData>
        </a:graphic>
      </p:graphicFrame>
      <p:sp>
        <p:nvSpPr>
          <p:cNvPr id="16" name="正方形/長方形 15"/>
          <p:cNvSpPr/>
          <p:nvPr/>
        </p:nvSpPr>
        <p:spPr>
          <a:xfrm>
            <a:off x="1066503" y="1210499"/>
            <a:ext cx="10017209" cy="1243011"/>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p>
            <a:pPr marL="228600" indent="-228600">
              <a:buFont typeface="+mj-lt"/>
              <a:buAutoNum type="arabicPeriod"/>
            </a:pPr>
            <a:r>
              <a:rPr lang="ja-JP" altLang="en-US" sz="2400" dirty="0">
                <a:latin typeface="メイリオ" panose="020B0604030504040204" pitchFamily="50" charset="-128"/>
                <a:ea typeface="メイリオ" panose="020B0604030504040204" pitchFamily="50" charset="-128"/>
              </a:rPr>
              <a:t>対象コードを静的解析</a:t>
            </a:r>
            <a:r>
              <a:rPr lang="ja-JP" altLang="en-US" sz="2400" dirty="0" smtClean="0">
                <a:latin typeface="メイリオ" panose="020B0604030504040204" pitchFamily="50" charset="-128"/>
                <a:ea typeface="メイリオ" panose="020B0604030504040204" pitchFamily="50" charset="-128"/>
              </a:rPr>
              <a:t>し，</a:t>
            </a:r>
            <a:r>
              <a:rPr lang="ja-JP" altLang="en-US" sz="2400" dirty="0">
                <a:latin typeface="メイリオ" panose="020B0604030504040204" pitchFamily="50" charset="-128"/>
                <a:ea typeface="メイリオ" panose="020B0604030504040204" pitchFamily="50" charset="-128"/>
              </a:rPr>
              <a:t>プログラムを記号値で表現する</a:t>
            </a:r>
            <a:endParaRPr lang="en-US" altLang="ja-JP" sz="2400" dirty="0">
              <a:latin typeface="メイリオ" panose="020B0604030504040204" pitchFamily="50" charset="-128"/>
              <a:ea typeface="メイリオ" panose="020B0604030504040204" pitchFamily="50" charset="-128"/>
            </a:endParaRPr>
          </a:p>
          <a:p>
            <a:pPr marL="228600" indent="-228600">
              <a:buFont typeface="+mj-lt"/>
              <a:buAutoNum type="arabicPeriod"/>
            </a:pPr>
            <a:r>
              <a:rPr lang="ja-JP" altLang="en-US" sz="2400" dirty="0">
                <a:latin typeface="メイリオ" panose="020B0604030504040204" pitchFamily="50" charset="-128"/>
                <a:ea typeface="メイリオ" panose="020B0604030504040204" pitchFamily="50" charset="-128"/>
              </a:rPr>
              <a:t>コード上のそれぞれのパスに対応する条件を抽出</a:t>
            </a:r>
            <a:endParaRPr lang="en-US" altLang="ja-JP" sz="2400" dirty="0">
              <a:latin typeface="メイリオ" panose="020B0604030504040204" pitchFamily="50" charset="-128"/>
              <a:ea typeface="メイリオ" panose="020B0604030504040204" pitchFamily="50" charset="-128"/>
            </a:endParaRPr>
          </a:p>
          <a:p>
            <a:pPr marL="228600" indent="-228600">
              <a:buFont typeface="+mj-lt"/>
              <a:buAutoNum type="arabicPeriod"/>
            </a:pPr>
            <a:r>
              <a:rPr lang="ja-JP" altLang="en-US" sz="2400" dirty="0">
                <a:latin typeface="メイリオ" panose="020B0604030504040204" pitchFamily="50" charset="-128"/>
                <a:ea typeface="メイリオ" panose="020B0604030504040204" pitchFamily="50" charset="-128"/>
              </a:rPr>
              <a:t>パスごとにパスを通るよう</a:t>
            </a:r>
            <a:r>
              <a:rPr lang="ja-JP" altLang="en-US" sz="2400" dirty="0" smtClean="0">
                <a:latin typeface="メイリオ" panose="020B0604030504040204" pitchFamily="50" charset="-128"/>
                <a:ea typeface="メイリオ" panose="020B0604030504040204" pitchFamily="50" charset="-128"/>
              </a:rPr>
              <a:t>な条件</a:t>
            </a:r>
            <a:r>
              <a:rPr lang="ja-JP" altLang="en-US" sz="2400" dirty="0">
                <a:latin typeface="メイリオ" panose="020B0604030504040204" pitchFamily="50" charset="-128"/>
                <a:ea typeface="メイリオ" panose="020B0604030504040204" pitchFamily="50" charset="-128"/>
              </a:rPr>
              <a:t>を</a:t>
            </a:r>
            <a:r>
              <a:rPr lang="ja-JP" altLang="en-US" sz="2400" dirty="0" smtClean="0">
                <a:latin typeface="メイリオ" panose="020B0604030504040204" pitchFamily="50" charset="-128"/>
                <a:ea typeface="メイリオ" panose="020B0604030504040204" pitchFamily="50" charset="-128"/>
              </a:rPr>
              <a:t>集め，条件を満たす具体値を生成</a:t>
            </a:r>
            <a:endParaRPr lang="en-US" altLang="ja-JP" sz="24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96584177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solidFill>
                  <a:schemeClr val="bg1"/>
                </a:solidFill>
              </a:rPr>
              <a:t>ソフトウェアテスト</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653725"/>
            <a:ext cx="10515600" cy="1180962"/>
          </a:xfrm>
        </p:spPr>
        <p:txBody>
          <a:bodyPr/>
          <a:lstStyle/>
          <a:p>
            <a:r>
              <a:rPr kumimoji="1" lang="ja-JP" altLang="en-US" dirty="0" smtClean="0"/>
              <a:t>ソフトウェア開発におけるソフトウェアの品質を確かめる工程</a:t>
            </a:r>
          </a:p>
        </p:txBody>
      </p:sp>
      <p:sp>
        <p:nvSpPr>
          <p:cNvPr id="5" name="山形 4"/>
          <p:cNvSpPr/>
          <p:nvPr/>
        </p:nvSpPr>
        <p:spPr>
          <a:xfrm>
            <a:off x="1064765" y="2754605"/>
            <a:ext cx="1743869"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要件定義</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6" name="山形 5"/>
          <p:cNvSpPr/>
          <p:nvPr/>
        </p:nvSpPr>
        <p:spPr>
          <a:xfrm>
            <a:off x="3035198" y="2754605"/>
            <a:ext cx="1844164"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設計</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7" name="山形 6"/>
          <p:cNvSpPr/>
          <p:nvPr/>
        </p:nvSpPr>
        <p:spPr>
          <a:xfrm>
            <a:off x="5071064" y="2754605"/>
            <a:ext cx="1906040"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実装</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8" name="山形 7"/>
          <p:cNvSpPr/>
          <p:nvPr/>
        </p:nvSpPr>
        <p:spPr>
          <a:xfrm>
            <a:off x="7106929" y="2754605"/>
            <a:ext cx="2826024" cy="1719470"/>
          </a:xfrm>
          <a:prstGeom prst="chevron">
            <a:avLst>
              <a:gd name="adj" fmla="val 21543"/>
            </a:avLst>
          </a:prstGeom>
          <a:solidFill>
            <a:schemeClr val="bg2"/>
          </a:solidFill>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テスト</a:t>
            </a:r>
            <a:endParaRPr kumimoji="1" lang="en-US" altLang="ja-JP" sz="2400"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lang="ja-JP" altLang="en-US" b="1" dirty="0" smtClean="0">
                <a:solidFill>
                  <a:schemeClr val="tx1"/>
                </a:solidFill>
                <a:latin typeface="メイリオ" panose="020B0604030504040204" pitchFamily="50" charset="-128"/>
                <a:ea typeface="メイリオ" panose="020B0604030504040204" pitchFamily="50" charset="-128"/>
              </a:rPr>
              <a:t>単体テスト</a:t>
            </a:r>
            <a:endParaRPr lang="en-US" altLang="ja-JP" b="1"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kumimoji="1" lang="ja-JP" altLang="en-US" dirty="0" smtClean="0">
                <a:solidFill>
                  <a:schemeClr val="tx1"/>
                </a:solidFill>
                <a:latin typeface="メイリオ" panose="020B0604030504040204" pitchFamily="50" charset="-128"/>
                <a:ea typeface="メイリオ" panose="020B0604030504040204" pitchFamily="50" charset="-128"/>
              </a:rPr>
              <a:t>結合テスト</a:t>
            </a:r>
            <a:endParaRPr kumimoji="1" lang="en-US" altLang="ja-JP"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lang="ja-JP" altLang="en-US" dirty="0" smtClean="0">
                <a:solidFill>
                  <a:schemeClr val="tx1"/>
                </a:solidFill>
                <a:latin typeface="メイリオ" panose="020B0604030504040204" pitchFamily="50" charset="-128"/>
                <a:ea typeface="メイリオ" panose="020B0604030504040204" pitchFamily="50" charset="-128"/>
              </a:rPr>
              <a:t>システムテスト</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 name="角丸四角形吹き出し 8"/>
          <p:cNvSpPr/>
          <p:nvPr/>
        </p:nvSpPr>
        <p:spPr>
          <a:xfrm>
            <a:off x="2036280" y="4787823"/>
            <a:ext cx="7828721" cy="787132"/>
          </a:xfrm>
          <a:prstGeom prst="wedgeRoundRectCallout">
            <a:avLst>
              <a:gd name="adj1" fmla="val 40285"/>
              <a:gd name="adj2" fmla="val -114195"/>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400" dirty="0" smtClean="0">
                <a:latin typeface="メイリオ" panose="020B0604030504040204" pitchFamily="50" charset="-128"/>
                <a:ea typeface="メイリオ" panose="020B0604030504040204" pitchFamily="50" charset="-128"/>
              </a:rPr>
              <a:t>開発</a:t>
            </a:r>
            <a:r>
              <a:rPr lang="ja-JP" altLang="en-US" sz="2400" dirty="0">
                <a:latin typeface="メイリオ" panose="020B0604030504040204" pitchFamily="50" charset="-128"/>
                <a:ea typeface="メイリオ" panose="020B0604030504040204" pitchFamily="50" charset="-128"/>
              </a:rPr>
              <a:t>全体</a:t>
            </a:r>
            <a:r>
              <a:rPr lang="ja-JP" altLang="en-US" sz="2400" dirty="0" smtClean="0">
                <a:latin typeface="メイリオ" panose="020B0604030504040204" pitchFamily="50" charset="-128"/>
                <a:ea typeface="メイリオ" panose="020B0604030504040204" pitchFamily="50" charset="-128"/>
              </a:rPr>
              <a:t>の</a:t>
            </a:r>
            <a:r>
              <a:rPr lang="en-US" altLang="ja-JP" sz="2400" dirty="0" smtClean="0">
                <a:latin typeface="メイリオ" panose="020B0604030504040204" pitchFamily="50" charset="-128"/>
                <a:ea typeface="メイリオ" panose="020B0604030504040204" pitchFamily="50" charset="-128"/>
              </a:rPr>
              <a:t>30~50%</a:t>
            </a:r>
            <a:r>
              <a:rPr lang="ja-JP" altLang="en-US" sz="2400" dirty="0">
                <a:latin typeface="メイリオ" panose="020B0604030504040204" pitchFamily="50" charset="-128"/>
                <a:ea typeface="メイリオ" panose="020B0604030504040204" pitchFamily="50" charset="-128"/>
              </a:rPr>
              <a:t>の費用を</a:t>
            </a:r>
            <a:r>
              <a:rPr lang="ja-JP" altLang="en-US" sz="2400" dirty="0" smtClean="0">
                <a:latin typeface="メイリオ" panose="020B0604030504040204" pitchFamily="50" charset="-128"/>
                <a:ea typeface="メイリオ" panose="020B0604030504040204" pitchFamily="50" charset="-128"/>
              </a:rPr>
              <a:t>占めると言われている</a:t>
            </a:r>
            <a:r>
              <a:rPr lang="en-US" altLang="ja-JP" sz="2400" dirty="0" smtClean="0">
                <a:latin typeface="メイリオ" panose="020B0604030504040204" pitchFamily="50" charset="-128"/>
                <a:ea typeface="メイリオ" panose="020B0604030504040204" pitchFamily="50" charset="-128"/>
              </a:rPr>
              <a:t>[1]</a:t>
            </a:r>
            <a:endParaRPr lang="ja-JP" altLang="en-US" sz="2400" dirty="0">
              <a:latin typeface="メイリオ" panose="020B0604030504040204" pitchFamily="50" charset="-128"/>
              <a:ea typeface="メイリオ" panose="020B0604030504040204" pitchFamily="50" charset="-128"/>
            </a:endParaRPr>
          </a:p>
        </p:txBody>
      </p:sp>
      <p:sp>
        <p:nvSpPr>
          <p:cNvPr id="10" name="Rectangle 4"/>
          <p:cNvSpPr>
            <a:spLocks noChangeArrowheads="1"/>
          </p:cNvSpPr>
          <p:nvPr/>
        </p:nvSpPr>
        <p:spPr bwMode="auto">
          <a:xfrm>
            <a:off x="881899" y="6231135"/>
            <a:ext cx="10582888" cy="307777"/>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[1] M. </a:t>
            </a:r>
            <a:r>
              <a:rPr lang="en-US" altLang="ja-JP" sz="1400" dirty="0" err="1" smtClean="0">
                <a:solidFill>
                  <a:schemeClr val="tx2"/>
                </a:solidFill>
              </a:rPr>
              <a:t>Ellims</a:t>
            </a:r>
            <a:r>
              <a:rPr lang="en-US" altLang="ja-JP" sz="1400" dirty="0" smtClean="0">
                <a:solidFill>
                  <a:schemeClr val="tx2"/>
                </a:solidFill>
              </a:rPr>
              <a:t> </a:t>
            </a:r>
            <a:r>
              <a:rPr lang="en-US" altLang="ja-JP" sz="1400" dirty="0">
                <a:solidFill>
                  <a:schemeClr val="tx2"/>
                </a:solidFill>
              </a:rPr>
              <a:t>and </a:t>
            </a:r>
            <a:r>
              <a:rPr lang="en-US" altLang="ja-JP" sz="1400" dirty="0" smtClean="0">
                <a:solidFill>
                  <a:schemeClr val="tx2"/>
                </a:solidFill>
              </a:rPr>
              <a:t>J. Bridges and D. C. </a:t>
            </a:r>
            <a:r>
              <a:rPr lang="en-US" altLang="ja-JP" sz="1400" dirty="0" err="1" smtClean="0">
                <a:solidFill>
                  <a:schemeClr val="tx2"/>
                </a:solidFill>
              </a:rPr>
              <a:t>Ince</a:t>
            </a:r>
            <a:r>
              <a:rPr lang="en-US" altLang="ja-JP" sz="1400" dirty="0" smtClean="0">
                <a:solidFill>
                  <a:schemeClr val="tx2"/>
                </a:solidFill>
              </a:rPr>
              <a:t>. </a:t>
            </a:r>
            <a:r>
              <a:rPr lang="en-US" altLang="ja-JP" sz="1400" dirty="0">
                <a:solidFill>
                  <a:schemeClr val="tx2"/>
                </a:solidFill>
              </a:rPr>
              <a:t>The Economics of Unit Testing. Empirical Software Engineering</a:t>
            </a:r>
            <a:r>
              <a:rPr lang="en-US" altLang="ja-JP" sz="1400" dirty="0" smtClean="0">
                <a:solidFill>
                  <a:schemeClr val="tx2"/>
                </a:solidFill>
              </a:rPr>
              <a:t>, 11(1):5-31, 2006.</a:t>
            </a:r>
            <a:endParaRPr lang="en-US" altLang="ja-JP" sz="1400" dirty="0">
              <a:solidFill>
                <a:schemeClr val="tx2"/>
              </a:solidFill>
            </a:endParaRPr>
          </a:p>
        </p:txBody>
      </p:sp>
      <p:sp>
        <p:nvSpPr>
          <p:cNvPr id="11" name="テキスト ボックス 10"/>
          <p:cNvSpPr txBox="1"/>
          <p:nvPr/>
        </p:nvSpPr>
        <p:spPr>
          <a:xfrm>
            <a:off x="4324351" y="2371971"/>
            <a:ext cx="325258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ソフトウェア開発プロセス</a:t>
            </a:r>
            <a:endParaRPr kumimoji="1" lang="ja-JP" altLang="en-US"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48892961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p:txBody>
          <a:bodyPr/>
          <a:lstStyle/>
          <a:p>
            <a:r>
              <a:rPr lang="en-US" altLang="ja-JP" dirty="0"/>
              <a:t>RQ1</a:t>
            </a:r>
            <a:r>
              <a:rPr lang="ja-JP" altLang="en-US" dirty="0"/>
              <a:t>から、単純な構造のプログラムのテストコードを作成する場合、</a:t>
            </a:r>
            <a:r>
              <a:rPr lang="en-US" altLang="ja-JP" dirty="0" err="1"/>
              <a:t>SuiteRec</a:t>
            </a:r>
            <a:r>
              <a:rPr lang="ja-JP" altLang="en-US" dirty="0"/>
              <a:t>の利用の有無でカバレッジに差が</a:t>
            </a:r>
            <a:r>
              <a:rPr lang="ja-JP" altLang="en-US" dirty="0" smtClean="0"/>
              <a:t>ない</a:t>
            </a:r>
            <a:endParaRPr lang="en-US" altLang="ja-JP" dirty="0"/>
          </a:p>
          <a:p>
            <a:endParaRPr kumimoji="1" lang="en-US" altLang="ja-JP" dirty="0" smtClean="0"/>
          </a:p>
          <a:p>
            <a:r>
              <a:rPr lang="en-US" altLang="ja-JP" dirty="0"/>
              <a:t>RQ2</a:t>
            </a:r>
            <a:r>
              <a:rPr lang="ja-JP" altLang="en-US" dirty="0"/>
              <a:t>から、</a:t>
            </a:r>
            <a:r>
              <a:rPr lang="en-US" altLang="ja-JP" dirty="0" err="1"/>
              <a:t>SuiteRec</a:t>
            </a:r>
            <a:r>
              <a:rPr lang="ja-JP" altLang="en-US" dirty="0"/>
              <a:t>を利用せずにテストコード作成した方が、開発時間を節約</a:t>
            </a:r>
            <a:r>
              <a:rPr lang="ja-JP" altLang="en-US" dirty="0" smtClean="0"/>
              <a:t>できる</a:t>
            </a:r>
            <a:endParaRPr lang="en-US" altLang="ja-JP" dirty="0" smtClean="0"/>
          </a:p>
          <a:p>
            <a:endParaRPr lang="en-US" altLang="ja-JP" dirty="0"/>
          </a:p>
          <a:p>
            <a:r>
              <a:rPr lang="ja-JP" altLang="en-US" dirty="0" smtClean="0"/>
              <a:t>複雑な構造のプログラムのテストコードを作成する場合、</a:t>
            </a:r>
            <a:r>
              <a:rPr lang="en-US" altLang="ja-JP" dirty="0" err="1" smtClean="0"/>
              <a:t>SuiteRec</a:t>
            </a:r>
            <a:r>
              <a:rPr lang="ja-JP" altLang="en-US" dirty="0" smtClean="0"/>
              <a:t>を使用するとカバレッジ</a:t>
            </a:r>
            <a:r>
              <a:rPr lang="en-US" altLang="ja-JP" dirty="0" smtClean="0"/>
              <a:t>(C1)</a:t>
            </a:r>
            <a:r>
              <a:rPr lang="ja-JP" altLang="en-US" dirty="0" smtClean="0"/>
              <a:t>を向上することができる</a:t>
            </a:r>
            <a:endParaRPr lang="en-US" altLang="ja-JP" dirty="0"/>
          </a:p>
          <a:p>
            <a:endParaRPr kumimoji="1" lang="ja-JP" altLang="en-US" dirty="0"/>
          </a:p>
        </p:txBody>
      </p:sp>
      <p:sp>
        <p:nvSpPr>
          <p:cNvPr id="3" name="タイトル 2"/>
          <p:cNvSpPr>
            <a:spLocks noGrp="1"/>
          </p:cNvSpPr>
          <p:nvPr>
            <p:ph type="title"/>
          </p:nvPr>
        </p:nvSpPr>
        <p:spPr/>
        <p:txBody>
          <a:bodyPr/>
          <a:lstStyle/>
          <a:p>
            <a:r>
              <a:rPr kumimoji="1" lang="ja-JP" altLang="en-US" dirty="0" smtClean="0"/>
              <a:t>議論</a:t>
            </a:r>
            <a:endParaRPr kumimoji="1" lang="ja-JP" altLang="en-US" dirty="0"/>
          </a:p>
        </p:txBody>
      </p:sp>
      <p:sp>
        <p:nvSpPr>
          <p:cNvPr id="4" name="二等辺三角形 3"/>
          <p:cNvSpPr/>
          <p:nvPr/>
        </p:nvSpPr>
        <p:spPr>
          <a:xfrm rot="10800000">
            <a:off x="3733537" y="2704924"/>
            <a:ext cx="4724926" cy="368475"/>
          </a:xfrm>
          <a:prstGeom prst="triangl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15755705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関連研究</a:t>
            </a:r>
            <a:endParaRPr kumimoji="1" lang="ja-JP" altLang="en-US" dirty="0"/>
          </a:p>
        </p:txBody>
      </p:sp>
      <p:sp>
        <p:nvSpPr>
          <p:cNvPr id="4" name="コンテンツ プレースホルダー 2"/>
          <p:cNvSpPr>
            <a:spLocks noGrp="1"/>
          </p:cNvSpPr>
          <p:nvPr>
            <p:ph idx="1"/>
          </p:nvPr>
        </p:nvSpPr>
        <p:spPr>
          <a:xfrm>
            <a:off x="838200" y="1281618"/>
            <a:ext cx="10515600" cy="4351338"/>
          </a:xfrm>
        </p:spPr>
        <p:txBody>
          <a:bodyPr/>
          <a:lstStyle/>
          <a:p>
            <a:pPr>
              <a:buClr>
                <a:schemeClr val="tx2"/>
              </a:buClr>
            </a:pPr>
            <a:r>
              <a:rPr kumimoji="1" lang="ja-JP" altLang="en-US" dirty="0" smtClean="0"/>
              <a:t>類似コード間のテスト再利用</a:t>
            </a:r>
            <a:endParaRPr kumimoji="1" lang="en-US" altLang="ja-JP" dirty="0" smtClean="0"/>
          </a:p>
          <a:p>
            <a:pPr lvl="1">
              <a:buClr>
                <a:schemeClr val="tx2"/>
              </a:buClr>
            </a:pPr>
            <a:r>
              <a:rPr lang="en-US" altLang="ja-JP" dirty="0"/>
              <a:t>Zhang[1]</a:t>
            </a:r>
            <a:r>
              <a:rPr lang="ja-JP" altLang="en-US" dirty="0" smtClean="0"/>
              <a:t>らは、クローンペア間</a:t>
            </a:r>
            <a:r>
              <a:rPr lang="ja-JP" altLang="en-US" dirty="0"/>
              <a:t>でコードを移植を</a:t>
            </a:r>
            <a:r>
              <a:rPr lang="ja-JP" altLang="en-US" dirty="0" smtClean="0"/>
              <a:t>行い、移植前</a:t>
            </a:r>
            <a:r>
              <a:rPr lang="ja-JP" altLang="en-US" dirty="0"/>
              <a:t>と移植後のテスト結果を比較しその情報を基にテストを再利用するツール</a:t>
            </a:r>
            <a:r>
              <a:rPr lang="en-US" altLang="ja-JP" dirty="0"/>
              <a:t>Grafter</a:t>
            </a:r>
            <a:r>
              <a:rPr lang="ja-JP" altLang="en-US" dirty="0"/>
              <a:t>を提案</a:t>
            </a:r>
            <a:r>
              <a:rPr lang="ja-JP" altLang="en-US" dirty="0" smtClean="0"/>
              <a:t>した</a:t>
            </a:r>
            <a:endParaRPr lang="en-US" altLang="ja-JP" dirty="0" smtClean="0"/>
          </a:p>
          <a:p>
            <a:pPr lvl="1">
              <a:buClr>
                <a:schemeClr val="tx2"/>
              </a:buClr>
            </a:pPr>
            <a:endParaRPr lang="en-US" altLang="ja-JP" sz="1000" dirty="0" smtClean="0"/>
          </a:p>
          <a:p>
            <a:pPr lvl="1">
              <a:buClr>
                <a:schemeClr val="tx2"/>
              </a:buClr>
            </a:pPr>
            <a:r>
              <a:rPr lang="en-US" altLang="ja-JP" dirty="0" err="1"/>
              <a:t>Soha</a:t>
            </a:r>
            <a:r>
              <a:rPr lang="ja-JP" altLang="en-US" dirty="0" smtClean="0"/>
              <a:t>ら</a:t>
            </a:r>
            <a:r>
              <a:rPr lang="en-US" altLang="ja-JP" dirty="0" smtClean="0"/>
              <a:t>[2]</a:t>
            </a:r>
            <a:r>
              <a:rPr lang="ja-JP" altLang="en-US" dirty="0" smtClean="0"/>
              <a:t>は</a:t>
            </a:r>
            <a:r>
              <a:rPr lang="ja-JP" altLang="en-US" dirty="0"/>
              <a:t>、</a:t>
            </a:r>
            <a:r>
              <a:rPr lang="ja-JP" altLang="en-US" dirty="0" smtClean="0"/>
              <a:t>開発者が詳細な再利用計画を決めることで、コード片</a:t>
            </a:r>
            <a:r>
              <a:rPr lang="ja-JP" altLang="en-US" dirty="0"/>
              <a:t>を再利用</a:t>
            </a:r>
            <a:r>
              <a:rPr lang="ja-JP" altLang="en-US" dirty="0" smtClean="0"/>
              <a:t>する際に</a:t>
            </a:r>
            <a:r>
              <a:rPr lang="ja-JP" altLang="en-US" dirty="0"/>
              <a:t>、</a:t>
            </a:r>
            <a:r>
              <a:rPr lang="ja-JP" altLang="en-US" dirty="0" smtClean="0"/>
              <a:t>テストスイート</a:t>
            </a:r>
            <a:r>
              <a:rPr lang="ja-JP" altLang="en-US" dirty="0"/>
              <a:t>の関連部分を半自動で再利用および変換を行うツール</a:t>
            </a:r>
            <a:r>
              <a:rPr lang="en-US" altLang="ja-JP" dirty="0"/>
              <a:t>Skipper</a:t>
            </a:r>
            <a:r>
              <a:rPr lang="ja-JP" altLang="en-US" dirty="0"/>
              <a:t>を提案</a:t>
            </a:r>
            <a:r>
              <a:rPr lang="ja-JP" altLang="en-US" dirty="0" smtClean="0"/>
              <a:t>した</a:t>
            </a:r>
            <a:endParaRPr kumimoji="1" lang="en-US" altLang="ja-JP" dirty="0" smtClean="0"/>
          </a:p>
          <a:p>
            <a:pPr lvl="1"/>
            <a:endParaRPr kumimoji="1" lang="ja-JP" altLang="en-US" dirty="0"/>
          </a:p>
        </p:txBody>
      </p:sp>
      <p:sp>
        <p:nvSpPr>
          <p:cNvPr id="5" name="角丸四角形 4"/>
          <p:cNvSpPr/>
          <p:nvPr/>
        </p:nvSpPr>
        <p:spPr>
          <a:xfrm>
            <a:off x="1440089" y="4275992"/>
            <a:ext cx="9311822" cy="143186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en-US" altLang="ja-JP" sz="2400" dirty="0" err="1" smtClean="0">
                <a:latin typeface="メイリオ" panose="020B0604030504040204" pitchFamily="50" charset="-128"/>
                <a:ea typeface="メイリオ" panose="020B0604030504040204" pitchFamily="50" charset="-128"/>
              </a:rPr>
              <a:t>SuiteRec</a:t>
            </a:r>
            <a:r>
              <a:rPr lang="ja-JP" altLang="en-US" sz="2400" dirty="0" smtClean="0">
                <a:latin typeface="メイリオ" panose="020B0604030504040204" pitchFamily="50" charset="-128"/>
                <a:ea typeface="メイリオ" panose="020B0604030504040204" pitchFamily="50" charset="-128"/>
              </a:rPr>
              <a:t>は，既存ツールと</a:t>
            </a:r>
            <a:r>
              <a:rPr lang="en-US" altLang="ja-JP" sz="2400" dirty="0" smtClean="0">
                <a:latin typeface="メイリオ" panose="020B0604030504040204" pitchFamily="50" charset="-128"/>
                <a:ea typeface="メイリオ" panose="020B0604030504040204" pitchFamily="50" charset="-128"/>
              </a:rPr>
              <a:t>2</a:t>
            </a:r>
            <a:r>
              <a:rPr lang="ja-JP" altLang="en-US" sz="2400" dirty="0" err="1" smtClean="0">
                <a:latin typeface="メイリオ" panose="020B0604030504040204" pitchFamily="50" charset="-128"/>
                <a:ea typeface="メイリオ" panose="020B0604030504040204" pitchFamily="50" charset="-128"/>
              </a:rPr>
              <a:t>つの</a:t>
            </a:r>
            <a:r>
              <a:rPr lang="ja-JP" altLang="en-US" sz="2400" dirty="0" smtClean="0">
                <a:latin typeface="メイリオ" panose="020B0604030504040204" pitchFamily="50" charset="-128"/>
                <a:ea typeface="メイリオ" panose="020B0604030504040204" pitchFamily="50" charset="-128"/>
              </a:rPr>
              <a:t>視点で異なる</a:t>
            </a:r>
            <a:endParaRPr lang="en-US" altLang="ja-JP" sz="2400" dirty="0" smtClean="0">
              <a:latin typeface="メイリオ" panose="020B0604030504040204" pitchFamily="50" charset="-128"/>
              <a:ea typeface="メイリオ" panose="020B0604030504040204" pitchFamily="50" charset="-128"/>
            </a:endParaRPr>
          </a:p>
          <a:p>
            <a:pPr marL="342900" indent="-342900">
              <a:buFont typeface="Arial" panose="020B0604020202020204" pitchFamily="34" charset="0"/>
              <a:buChar char="•"/>
            </a:pPr>
            <a:r>
              <a:rPr lang="en-US" altLang="ja-JP" sz="2400" dirty="0" smtClean="0">
                <a:latin typeface="メイリオ" panose="020B0604030504040204" pitchFamily="50" charset="-128"/>
                <a:ea typeface="メイリオ" panose="020B0604030504040204" pitchFamily="50" charset="-128"/>
              </a:rPr>
              <a:t>OSS</a:t>
            </a:r>
            <a:r>
              <a:rPr lang="ja-JP" altLang="en-US" sz="2400" dirty="0" smtClean="0">
                <a:latin typeface="メイリオ" panose="020B0604030504040204" pitchFamily="50" charset="-128"/>
                <a:ea typeface="メイリオ" panose="020B0604030504040204" pitchFamily="50" charset="-128"/>
              </a:rPr>
              <a:t>上からテストコードを検出することができる</a:t>
            </a:r>
            <a:endParaRPr lang="en-US" altLang="ja-JP" sz="2400" dirty="0" smtClean="0">
              <a:latin typeface="メイリオ" panose="020B0604030504040204" pitchFamily="50" charset="-128"/>
              <a:ea typeface="メイリオ" panose="020B0604030504040204" pitchFamily="50" charset="-128"/>
            </a:endParaRPr>
          </a:p>
          <a:p>
            <a:pPr marL="342900" indent="-342900">
              <a:buFont typeface="Arial" panose="020B0604020202020204" pitchFamily="34" charset="0"/>
              <a:buChar char="•"/>
            </a:pPr>
            <a:r>
              <a:rPr lang="ja-JP" altLang="en-US" sz="2400" dirty="0" smtClean="0">
                <a:latin typeface="メイリオ" panose="020B0604030504040204" pitchFamily="50" charset="-128"/>
                <a:ea typeface="メイリオ" panose="020B0604030504040204" pitchFamily="50" charset="-128"/>
              </a:rPr>
              <a:t>クローンペア間のテスト再利用計画は開発者に委ねていること</a:t>
            </a:r>
            <a:endParaRPr lang="ja-JP" altLang="en-US" sz="2400" dirty="0">
              <a:latin typeface="メイリオ" panose="020B0604030504040204" pitchFamily="50" charset="-128"/>
              <a:ea typeface="メイリオ" panose="020B0604030504040204" pitchFamily="50" charset="-128"/>
            </a:endParaRPr>
          </a:p>
        </p:txBody>
      </p:sp>
      <p:sp>
        <p:nvSpPr>
          <p:cNvPr id="7" name="Rectangle 4"/>
          <p:cNvSpPr>
            <a:spLocks noChangeArrowheads="1"/>
          </p:cNvSpPr>
          <p:nvPr/>
        </p:nvSpPr>
        <p:spPr bwMode="auto">
          <a:xfrm>
            <a:off x="221598" y="6069745"/>
            <a:ext cx="10939585"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[8] T</a:t>
            </a:r>
            <a:r>
              <a:rPr lang="en-US" altLang="ja-JP" sz="1200" dirty="0">
                <a:solidFill>
                  <a:schemeClr val="tx2"/>
                </a:solidFill>
              </a:rPr>
              <a:t>. Zhang and M. Kim. Automated transplantation and diﬀerential testing for clones. Proc. of </a:t>
            </a:r>
            <a:r>
              <a:rPr lang="en-US" altLang="ja-JP" sz="1200" dirty="0" smtClean="0">
                <a:solidFill>
                  <a:schemeClr val="tx2"/>
                </a:solidFill>
              </a:rPr>
              <a:t>ICSE, </a:t>
            </a:r>
            <a:r>
              <a:rPr lang="en-US" altLang="ja-JP" sz="1200" dirty="0">
                <a:solidFill>
                  <a:schemeClr val="tx2"/>
                </a:solidFill>
              </a:rPr>
              <a:t>pages 665–676, 2017</a:t>
            </a:r>
            <a:r>
              <a:rPr lang="en-US" altLang="ja-JP" sz="1200" dirty="0" smtClean="0">
                <a:solidFill>
                  <a:schemeClr val="tx2"/>
                </a:solidFill>
              </a:rPr>
              <a:t>.</a:t>
            </a:r>
          </a:p>
          <a:p>
            <a:pPr>
              <a:defRPr/>
            </a:pPr>
            <a:r>
              <a:rPr lang="en-US" altLang="ja-JP" sz="1200" dirty="0" smtClean="0">
                <a:solidFill>
                  <a:schemeClr val="tx2"/>
                </a:solidFill>
              </a:rPr>
              <a:t>[9] </a:t>
            </a:r>
            <a:r>
              <a:rPr lang="en-US" altLang="ja-JP" sz="1200" dirty="0">
                <a:solidFill>
                  <a:schemeClr val="tx2"/>
                </a:solidFill>
              </a:rPr>
              <a:t>S. </a:t>
            </a:r>
            <a:r>
              <a:rPr lang="en-US" altLang="ja-JP" sz="1200" dirty="0" err="1">
                <a:solidFill>
                  <a:schemeClr val="tx2"/>
                </a:solidFill>
              </a:rPr>
              <a:t>Makady</a:t>
            </a:r>
            <a:r>
              <a:rPr lang="en-US" altLang="ja-JP" sz="1200" dirty="0">
                <a:solidFill>
                  <a:schemeClr val="tx2"/>
                </a:solidFill>
              </a:rPr>
              <a:t> and R. Walker. Validating pragmatic reuse tasks by leveraging existing test suites. Software: Practice and Experience, 43:1039–1070, 2013</a:t>
            </a:r>
            <a:r>
              <a:rPr lang="en-US" altLang="ja-JP" sz="1200" dirty="0" smtClean="0">
                <a:solidFill>
                  <a:schemeClr val="tx2"/>
                </a:solidFill>
              </a:rPr>
              <a:t>.</a:t>
            </a:r>
            <a:endParaRPr lang="en-US" altLang="ja-JP" sz="1200" dirty="0">
              <a:solidFill>
                <a:schemeClr val="tx2"/>
              </a:solidFill>
            </a:endParaRPr>
          </a:p>
        </p:txBody>
      </p:sp>
    </p:spTree>
    <p:extLst>
      <p:ext uri="{BB962C8B-B14F-4D97-AF65-F5344CB8AC3E}">
        <p14:creationId xmlns:p14="http://schemas.microsoft.com/office/powerpoint/2010/main" val="13711133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RQ4.</a:t>
            </a:r>
            <a:r>
              <a:rPr lang="en-US" altLang="ja-JP" dirty="0"/>
              <a:t> </a:t>
            </a:r>
            <a:r>
              <a:rPr lang="en-US" altLang="ja-JP" dirty="0" err="1"/>
              <a:t>SuiteRec</a:t>
            </a:r>
            <a:r>
              <a:rPr lang="ja-JP" altLang="en-US" dirty="0"/>
              <a:t>の利用は、開発者の</a:t>
            </a:r>
            <a:r>
              <a:rPr lang="ja-JP" altLang="en-US" dirty="0" smtClean="0"/>
              <a:t>テストコード</a:t>
            </a:r>
            <a:r>
              <a:rPr lang="en-US" altLang="ja-JP" dirty="0" smtClean="0"/>
              <a:t/>
            </a:r>
            <a:br>
              <a:rPr lang="en-US" altLang="ja-JP" dirty="0" smtClean="0"/>
            </a:br>
            <a:r>
              <a:rPr lang="ja-JP" altLang="en-US" dirty="0" smtClean="0"/>
              <a:t>　　　作成</a:t>
            </a:r>
            <a:r>
              <a:rPr lang="ja-JP" altLang="en-US" dirty="0"/>
              <a:t>タスクの認識にどう影響するか？</a:t>
            </a:r>
            <a:endParaRPr kumimoji="1" lang="ja-JP" altLang="en-US" dirty="0"/>
          </a:p>
        </p:txBody>
      </p:sp>
      <p:sp>
        <p:nvSpPr>
          <p:cNvPr id="4" name="角丸四角形 3"/>
          <p:cNvSpPr/>
          <p:nvPr/>
        </p:nvSpPr>
        <p:spPr>
          <a:xfrm>
            <a:off x="1044619" y="5688199"/>
            <a:ext cx="10026562" cy="96138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en-US" altLang="ja-JP" sz="2800" dirty="0" err="1" smtClean="0">
                <a:latin typeface="メイリオ" panose="020B0604030504040204" pitchFamily="50" charset="-128"/>
                <a:ea typeface="メイリオ" panose="020B0604030504040204" pitchFamily="50" charset="-128"/>
              </a:rPr>
              <a:t>SuiteRec</a:t>
            </a:r>
            <a:r>
              <a:rPr lang="ja-JP" altLang="en-US" sz="2800" dirty="0" smtClean="0">
                <a:latin typeface="メイリオ" panose="020B0604030504040204" pitchFamily="50" charset="-128"/>
                <a:ea typeface="メイリオ" panose="020B0604030504040204" pitchFamily="50" charset="-128"/>
              </a:rPr>
              <a:t>を利用した場合、開発者はテスト作成タスクを容易だと認識し、作成したテストコードに自信が持てる</a:t>
            </a:r>
            <a:endParaRPr lang="ja-JP" altLang="en-US" sz="2800" dirty="0">
              <a:latin typeface="メイリオ" panose="020B0604030504040204" pitchFamily="50" charset="-128"/>
              <a:ea typeface="メイリオ" panose="020B0604030504040204" pitchFamily="50" charset="-128"/>
            </a:endParaRPr>
          </a:p>
        </p:txBody>
      </p:sp>
      <p:pic>
        <p:nvPicPr>
          <p:cNvPr id="5" name="図 4"/>
          <p:cNvPicPr>
            <a:picLocks noChangeAspect="1"/>
          </p:cNvPicPr>
          <p:nvPr/>
        </p:nvPicPr>
        <p:blipFill>
          <a:blip r:embed="rId3"/>
          <a:stretch>
            <a:fillRect/>
          </a:stretch>
        </p:blipFill>
        <p:spPr>
          <a:xfrm>
            <a:off x="142822" y="1690688"/>
            <a:ext cx="7512914" cy="3790267"/>
          </a:xfrm>
          <a:prstGeom prst="rect">
            <a:avLst/>
          </a:prstGeom>
        </p:spPr>
      </p:pic>
      <p:sp>
        <p:nvSpPr>
          <p:cNvPr id="6" name="テキスト ボックス 5"/>
          <p:cNvSpPr txBox="1"/>
          <p:nvPr/>
        </p:nvSpPr>
        <p:spPr>
          <a:xfrm>
            <a:off x="7725104" y="2049281"/>
            <a:ext cx="4073810" cy="2862322"/>
          </a:xfrm>
          <a:prstGeom prst="rect">
            <a:avLst/>
          </a:prstGeom>
          <a:noFill/>
        </p:spPr>
        <p:txBody>
          <a:bodyPr wrap="square" rtlCol="0">
            <a:spAutoFit/>
          </a:bodyPr>
          <a:lstStyle/>
          <a:p>
            <a:r>
              <a:rPr kumimoji="1" lang="en-US" altLang="ja-JP" sz="2400" dirty="0" err="1" smtClean="0">
                <a:latin typeface="メイリオ" panose="020B0604030504040204" pitchFamily="50" charset="-128"/>
                <a:ea typeface="メイリオ" panose="020B0604030504040204" pitchFamily="50" charset="-128"/>
              </a:rPr>
              <a:t>SuiteRec</a:t>
            </a:r>
            <a:r>
              <a:rPr kumimoji="1" lang="ja-JP" altLang="en-US" sz="2400" dirty="0" smtClean="0">
                <a:latin typeface="メイリオ" panose="020B0604030504040204" pitchFamily="50" charset="-128"/>
                <a:ea typeface="メイリオ" panose="020B0604030504040204" pitchFamily="50" charset="-128"/>
              </a:rPr>
              <a:t>を利用した場合</a:t>
            </a:r>
            <a:endParaRPr kumimoji="1" lang="en-US" altLang="ja-JP" sz="2400" dirty="0" smtClean="0">
              <a:latin typeface="メイリオ" panose="020B0604030504040204" pitchFamily="50" charset="-128"/>
              <a:ea typeface="メイリオ" panose="020B0604030504040204" pitchFamily="50" charset="-128"/>
            </a:endParaRPr>
          </a:p>
          <a:p>
            <a:endParaRPr kumimoji="1" lang="en-US" altLang="ja-JP" sz="1400" dirty="0" smtClean="0">
              <a:latin typeface="メイリオ" panose="020B0604030504040204" pitchFamily="50" charset="-128"/>
              <a:ea typeface="メイリオ" panose="020B0604030504040204" pitchFamily="50" charset="-128"/>
            </a:endParaRPr>
          </a:p>
          <a:p>
            <a:pPr marL="285750" indent="-285750">
              <a:buFont typeface="Wingdings" panose="05000000000000000000" pitchFamily="2" charset="2"/>
              <a:buChar char="l"/>
            </a:pPr>
            <a:r>
              <a:rPr kumimoji="1" lang="ja-JP" altLang="en-US" sz="2000" dirty="0" smtClean="0">
                <a:latin typeface="メイリオ" panose="020B0604030504040204" pitchFamily="50" charset="-128"/>
                <a:ea typeface="メイリオ" panose="020B0604030504040204" pitchFamily="50" charset="-128"/>
              </a:rPr>
              <a:t>被験者は、テストコードの作成を容易</a:t>
            </a:r>
            <a:r>
              <a:rPr lang="ja-JP" altLang="en-US" sz="2000" dirty="0">
                <a:latin typeface="メイリオ" panose="020B0604030504040204" pitchFamily="50" charset="-128"/>
                <a:ea typeface="メイリオ" panose="020B0604030504040204" pitchFamily="50" charset="-128"/>
              </a:rPr>
              <a:t>に</a:t>
            </a:r>
            <a:r>
              <a:rPr kumimoji="1" lang="ja-JP" altLang="en-US" sz="2000" dirty="0" smtClean="0">
                <a:latin typeface="メイリオ" panose="020B0604030504040204" pitchFamily="50" charset="-128"/>
                <a:ea typeface="メイリオ" panose="020B0604030504040204" pitchFamily="50" charset="-128"/>
              </a:rPr>
              <a:t>感じるが、タスク完了までの時間は長くなる</a:t>
            </a:r>
            <a:r>
              <a:rPr kumimoji="1" lang="en-US" altLang="ja-JP" sz="2000" dirty="0" smtClean="0">
                <a:latin typeface="メイリオ" panose="020B0604030504040204" pitchFamily="50" charset="-128"/>
                <a:ea typeface="メイリオ" panose="020B0604030504040204" pitchFamily="50" charset="-128"/>
              </a:rPr>
              <a:t>(RQ2)</a:t>
            </a:r>
          </a:p>
          <a:p>
            <a:pPr marL="285750" indent="-285750">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Font typeface="Wingdings" panose="05000000000000000000" pitchFamily="2" charset="2"/>
              <a:buChar char="l"/>
            </a:pPr>
            <a:r>
              <a:rPr lang="ja-JP" altLang="en-US" sz="2000" dirty="0" smtClean="0">
                <a:latin typeface="メイリオ" panose="020B0604030504040204" pitchFamily="50" charset="-128"/>
                <a:ea typeface="メイリオ" panose="020B0604030504040204" pitchFamily="50" charset="-128"/>
              </a:rPr>
              <a:t>多くの被験者は、作成したテストコードのカバレッジ・品質に自信が持てる</a:t>
            </a:r>
            <a:endParaRPr lang="en-US" altLang="ja-JP"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35776470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838200" y="1560585"/>
            <a:ext cx="10452652" cy="4356514"/>
          </a:xfrm>
        </p:spPr>
        <p:txBody>
          <a:bodyPr/>
          <a:lstStyle/>
          <a:p>
            <a:r>
              <a:rPr kumimoji="1" lang="ja-JP" altLang="en-US" dirty="0" smtClean="0"/>
              <a:t>推薦プロセスの容易化と速度の向上</a:t>
            </a:r>
            <a:endParaRPr kumimoji="1" lang="en-US" altLang="ja-JP" dirty="0" smtClean="0"/>
          </a:p>
          <a:p>
            <a:pPr lvl="1"/>
            <a:r>
              <a:rPr lang="ja-JP" altLang="en-US" dirty="0" smtClean="0"/>
              <a:t>各データベースに必要なデータを事前に格納</a:t>
            </a:r>
            <a:endParaRPr kumimoji="1" lang="ja-JP" altLang="en-US" dirty="0"/>
          </a:p>
        </p:txBody>
      </p:sp>
      <p:sp>
        <p:nvSpPr>
          <p:cNvPr id="3" name="タイトル 2"/>
          <p:cNvSpPr>
            <a:spLocks noGrp="1"/>
          </p:cNvSpPr>
          <p:nvPr>
            <p:ph type="title"/>
          </p:nvPr>
        </p:nvSpPr>
        <p:spPr>
          <a:xfrm>
            <a:off x="221598" y="219428"/>
            <a:ext cx="6007752" cy="729386"/>
          </a:xfrm>
        </p:spPr>
        <p:txBody>
          <a:bodyPr>
            <a:normAutofit/>
          </a:bodyPr>
          <a:lstStyle/>
          <a:p>
            <a:r>
              <a:rPr kumimoji="1" lang="ja-JP" altLang="en-US" dirty="0" smtClean="0"/>
              <a:t>推薦プロセスの</a:t>
            </a:r>
            <a:r>
              <a:rPr lang="ja-JP" altLang="en-US" dirty="0" smtClean="0"/>
              <a:t>高速化</a:t>
            </a:r>
            <a:endParaRPr kumimoji="1" lang="ja-JP" altLang="en-US" dirty="0"/>
          </a:p>
        </p:txBody>
      </p:sp>
      <p:pic>
        <p:nvPicPr>
          <p:cNvPr id="4" name="図 3"/>
          <p:cNvPicPr>
            <a:picLocks noChangeAspect="1"/>
          </p:cNvPicPr>
          <p:nvPr/>
        </p:nvPicPr>
        <p:blipFill>
          <a:blip r:embed="rId2"/>
          <a:stretch>
            <a:fillRect/>
          </a:stretch>
        </p:blipFill>
        <p:spPr>
          <a:xfrm>
            <a:off x="644899" y="3113041"/>
            <a:ext cx="6249167" cy="3160643"/>
          </a:xfrm>
          <a:prstGeom prst="rect">
            <a:avLst/>
          </a:prstGeom>
        </p:spPr>
      </p:pic>
      <p:sp>
        <p:nvSpPr>
          <p:cNvPr id="5" name="正方形/長方形 4"/>
          <p:cNvSpPr/>
          <p:nvPr/>
        </p:nvSpPr>
        <p:spPr>
          <a:xfrm>
            <a:off x="2251725" y="3113041"/>
            <a:ext cx="1384852" cy="1961322"/>
          </a:xfrm>
          <a:prstGeom prst="rect">
            <a:avLst/>
          </a:prstGeom>
          <a:noFill/>
          <a:ln w="38100">
            <a:prstDash val="sys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cxnSp>
        <p:nvCxnSpPr>
          <p:cNvPr id="13" name="直線矢印コネクタ 12"/>
          <p:cNvCxnSpPr/>
          <p:nvPr/>
        </p:nvCxnSpPr>
        <p:spPr>
          <a:xfrm flipH="1" flipV="1">
            <a:off x="5592536" y="4926697"/>
            <a:ext cx="275771" cy="246741"/>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8" name="楕円 17"/>
          <p:cNvSpPr/>
          <p:nvPr/>
        </p:nvSpPr>
        <p:spPr>
          <a:xfrm>
            <a:off x="1999696" y="2818045"/>
            <a:ext cx="504057" cy="504057"/>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ja-JP" sz="2400" b="1" dirty="0"/>
              <a:t>1</a:t>
            </a:r>
            <a:endParaRPr kumimoji="1" lang="ja-JP" altLang="en-US" b="1" dirty="0"/>
          </a:p>
        </p:txBody>
      </p:sp>
      <p:sp>
        <p:nvSpPr>
          <p:cNvPr id="20" name="コンテンツ プレースホルダー 1"/>
          <p:cNvSpPr txBox="1">
            <a:spLocks/>
          </p:cNvSpPr>
          <p:nvPr/>
        </p:nvSpPr>
        <p:spPr>
          <a:xfrm>
            <a:off x="7273380" y="2966696"/>
            <a:ext cx="4025993" cy="3562174"/>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ja-JP" altLang="en-US" sz="2400" b="1" dirty="0" smtClean="0"/>
              <a:t>①</a:t>
            </a:r>
            <a:r>
              <a:rPr lang="en-US" altLang="ja-JP" sz="2400" b="1" dirty="0" smtClean="0"/>
              <a:t>SDB</a:t>
            </a:r>
            <a:endParaRPr lang="en-US" altLang="ja-JP" sz="2400" b="1" dirty="0"/>
          </a:p>
          <a:p>
            <a:r>
              <a:rPr lang="ja-JP" altLang="en-US" sz="2000" dirty="0"/>
              <a:t>前処理としてプロジェクト</a:t>
            </a:r>
            <a:r>
              <a:rPr lang="ja-JP" altLang="en-US" sz="2000" dirty="0" smtClean="0"/>
              <a:t>の</a:t>
            </a:r>
            <a:r>
              <a:rPr lang="en-US" altLang="ja-JP" sz="2000" dirty="0" smtClean="0"/>
              <a:t/>
            </a:r>
            <a:br>
              <a:rPr lang="en-US" altLang="ja-JP" sz="2000" dirty="0" smtClean="0"/>
            </a:br>
            <a:r>
              <a:rPr lang="ja-JP" altLang="en-US" sz="2000" dirty="0" smtClean="0"/>
              <a:t>サイズ</a:t>
            </a:r>
            <a:r>
              <a:rPr lang="ja-JP" altLang="en-US" sz="2000" dirty="0"/>
              <a:t>を調整して</a:t>
            </a:r>
            <a:r>
              <a:rPr lang="ja-JP" altLang="en-US" sz="2000" dirty="0" smtClean="0"/>
              <a:t>格納</a:t>
            </a:r>
            <a:endParaRPr lang="en-US" altLang="ja-JP" sz="2000" dirty="0" smtClean="0"/>
          </a:p>
          <a:p>
            <a:r>
              <a:rPr lang="ja-JP" altLang="en-US" sz="2000" dirty="0" smtClean="0"/>
              <a:t>類似コード検索を複数並列化して実行</a:t>
            </a:r>
            <a:endParaRPr lang="en-US" altLang="ja-JP" sz="2000" dirty="0" smtClean="0"/>
          </a:p>
          <a:p>
            <a:pPr>
              <a:buFont typeface="Wingdings" panose="05000000000000000000" pitchFamily="2" charset="2"/>
              <a:buChar char="l"/>
            </a:pPr>
            <a:endParaRPr lang="en-US" altLang="ja-JP" sz="100" dirty="0"/>
          </a:p>
          <a:p>
            <a:pPr marL="0" indent="0">
              <a:buNone/>
            </a:pPr>
            <a:r>
              <a:rPr lang="ja-JP" altLang="en-US" sz="2400" b="1" dirty="0" smtClean="0"/>
              <a:t>②</a:t>
            </a:r>
            <a:r>
              <a:rPr lang="en-US" altLang="ja-JP" sz="2400" b="1" dirty="0" smtClean="0"/>
              <a:t>TDB</a:t>
            </a:r>
            <a:endParaRPr lang="en-US" altLang="ja-JP" sz="2400" b="1" dirty="0"/>
          </a:p>
          <a:p>
            <a:r>
              <a:rPr lang="ja-JP" altLang="en-US" sz="2000" dirty="0" smtClean="0"/>
              <a:t>テストスメル</a:t>
            </a:r>
            <a:r>
              <a:rPr lang="ja-JP" altLang="en-US" sz="2000" dirty="0"/>
              <a:t>の</a:t>
            </a:r>
            <a:r>
              <a:rPr lang="ja-JP" altLang="en-US" sz="2000" dirty="0" smtClean="0"/>
              <a:t>情報</a:t>
            </a:r>
            <a:r>
              <a:rPr lang="ja-JP" altLang="en-US" sz="2000" dirty="0"/>
              <a:t>をテストコード</a:t>
            </a:r>
            <a:r>
              <a:rPr lang="ja-JP" altLang="en-US" sz="2000" dirty="0" smtClean="0"/>
              <a:t>に紐づけて</a:t>
            </a:r>
            <a:r>
              <a:rPr lang="ja-JP" altLang="en-US" sz="2000" dirty="0"/>
              <a:t>格納</a:t>
            </a:r>
            <a:endParaRPr lang="en-US" altLang="ja-JP" sz="2000" dirty="0"/>
          </a:p>
          <a:p>
            <a:r>
              <a:rPr lang="ja-JP" altLang="en-US" sz="2000" dirty="0"/>
              <a:t>一部</a:t>
            </a:r>
            <a:r>
              <a:rPr lang="ja-JP" altLang="en-US" sz="2000" dirty="0" smtClean="0"/>
              <a:t>のテストスメル含むテストコードを除去</a:t>
            </a:r>
            <a:endParaRPr lang="ja-JP" altLang="en-US" sz="2000" dirty="0"/>
          </a:p>
        </p:txBody>
      </p:sp>
      <p:sp>
        <p:nvSpPr>
          <p:cNvPr id="26" name="フリーフォーム 25"/>
          <p:cNvSpPr/>
          <p:nvPr/>
        </p:nvSpPr>
        <p:spPr>
          <a:xfrm>
            <a:off x="4484915" y="4137929"/>
            <a:ext cx="2562551" cy="1820187"/>
          </a:xfrm>
          <a:custGeom>
            <a:avLst/>
            <a:gdLst>
              <a:gd name="connsiteX0" fmla="*/ 0 w 2562551"/>
              <a:gd name="connsiteY0" fmla="*/ 0 h 1820187"/>
              <a:gd name="connsiteX1" fmla="*/ 1546210 w 2562551"/>
              <a:gd name="connsiteY1" fmla="*/ 0 h 1820187"/>
              <a:gd name="connsiteX2" fmla="*/ 1546210 w 2562551"/>
              <a:gd name="connsiteY2" fmla="*/ 796548 h 1820187"/>
              <a:gd name="connsiteX3" fmla="*/ 2562551 w 2562551"/>
              <a:gd name="connsiteY3" fmla="*/ 796548 h 1820187"/>
              <a:gd name="connsiteX4" fmla="*/ 2562551 w 2562551"/>
              <a:gd name="connsiteY4" fmla="*/ 1820187 h 1820187"/>
              <a:gd name="connsiteX5" fmla="*/ 957943 w 2562551"/>
              <a:gd name="connsiteY5" fmla="*/ 1820187 h 1820187"/>
              <a:gd name="connsiteX6" fmla="*/ 957943 w 2562551"/>
              <a:gd name="connsiteY6" fmla="*/ 896403 h 1820187"/>
              <a:gd name="connsiteX7" fmla="*/ 0 w 2562551"/>
              <a:gd name="connsiteY7" fmla="*/ 896403 h 18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2551" h="1820187">
                <a:moveTo>
                  <a:pt x="0" y="0"/>
                </a:moveTo>
                <a:lnTo>
                  <a:pt x="1546210" y="0"/>
                </a:lnTo>
                <a:lnTo>
                  <a:pt x="1546210" y="796548"/>
                </a:lnTo>
                <a:lnTo>
                  <a:pt x="2562551" y="796548"/>
                </a:lnTo>
                <a:lnTo>
                  <a:pt x="2562551" y="1820187"/>
                </a:lnTo>
                <a:lnTo>
                  <a:pt x="957943" y="1820187"/>
                </a:lnTo>
                <a:lnTo>
                  <a:pt x="957943" y="896403"/>
                </a:lnTo>
                <a:lnTo>
                  <a:pt x="0" y="896403"/>
                </a:lnTo>
                <a:close/>
              </a:path>
            </a:pathLst>
          </a:custGeom>
          <a:noFill/>
          <a:ln w="38100">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p>
        </p:txBody>
      </p:sp>
      <p:sp>
        <p:nvSpPr>
          <p:cNvPr id="19" name="楕円 18"/>
          <p:cNvSpPr/>
          <p:nvPr/>
        </p:nvSpPr>
        <p:spPr>
          <a:xfrm>
            <a:off x="5805936" y="4570306"/>
            <a:ext cx="504057" cy="504057"/>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ja-JP" sz="2400" b="1" dirty="0" smtClean="0"/>
              <a:t>2</a:t>
            </a:r>
            <a:endParaRPr kumimoji="1" lang="ja-JP" altLang="en-US" b="1" dirty="0"/>
          </a:p>
        </p:txBody>
      </p:sp>
    </p:spTree>
    <p:extLst>
      <p:ext uri="{BB962C8B-B14F-4D97-AF65-F5344CB8AC3E}">
        <p14:creationId xmlns:p14="http://schemas.microsoft.com/office/powerpoint/2010/main" val="200199723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en-US" altLang="ja-JP" b="1" dirty="0"/>
              <a:t>Step3:</a:t>
            </a:r>
            <a:r>
              <a:rPr lang="en-US" altLang="ja-JP" dirty="0"/>
              <a:t> </a:t>
            </a:r>
            <a:r>
              <a:rPr lang="ja-JP" altLang="en-US" dirty="0"/>
              <a:t>テストスメルの検出</a:t>
            </a:r>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
        <p:nvSpPr>
          <p:cNvPr id="16" name="正方形/長方形 15"/>
          <p:cNvSpPr/>
          <p:nvPr/>
        </p:nvSpPr>
        <p:spPr>
          <a:xfrm>
            <a:off x="1263825" y="2901914"/>
            <a:ext cx="5834550" cy="2585323"/>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solidFill>
                  <a:schemeClr val="tx1"/>
                </a:solidFill>
                <a:latin typeface="Consolas" panose="020B0609020204030204" pitchFamily="49" charset="0"/>
              </a:rPr>
              <a:t>@Test</a:t>
            </a:r>
          </a:p>
          <a:p>
            <a:r>
              <a:rPr lang="en-US" altLang="ja-JP" dirty="0" smtClean="0">
                <a:solidFill>
                  <a:schemeClr val="tx1"/>
                </a:solidFill>
                <a:latin typeface="Consolas" panose="020B0609020204030204" pitchFamily="49" charset="0"/>
              </a:rPr>
              <a:t>public void </a:t>
            </a:r>
            <a:r>
              <a:rPr lang="en-US" altLang="ja-JP" dirty="0" err="1" smtClean="0">
                <a:solidFill>
                  <a:schemeClr val="tx1"/>
                </a:solidFill>
                <a:latin typeface="Consolas" panose="020B0609020204030204" pitchFamily="49" charset="0"/>
              </a:rPr>
              <a:t>testCalcPrice</a:t>
            </a:r>
            <a:r>
              <a:rPr lang="en-US" altLang="ja-JP" dirty="0" smtClean="0">
                <a:solidFill>
                  <a:schemeClr val="tx1"/>
                </a:solidFill>
                <a:latin typeface="Consolas" panose="020B0609020204030204" pitchFamily="49" charset="0"/>
              </a:rPr>
              <a:t>() throws </a:t>
            </a:r>
            <a:r>
              <a:rPr lang="en-US" altLang="ja-JP" dirty="0" err="1" smtClean="0">
                <a:solidFill>
                  <a:schemeClr val="tx1"/>
                </a:solidFill>
                <a:latin typeface="Consolas" panose="020B0609020204030204" pitchFamily="49" charset="0"/>
              </a:rPr>
              <a:t>Throwable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sut</a:t>
            </a:r>
            <a:r>
              <a:rPr lang="en-US" altLang="ja-JP" dirty="0" smtClean="0">
                <a:solidFill>
                  <a:schemeClr val="tx1"/>
                </a:solidFill>
                <a:latin typeface="Consolas" panose="020B0609020204030204" pitchFamily="49" charset="0"/>
              </a:rPr>
              <a:t> = new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item1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item2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[100];</a:t>
            </a:r>
          </a:p>
          <a:p>
            <a:r>
              <a:rPr lang="en-US" altLang="ja-JP" dirty="0" smtClean="0">
                <a:solidFill>
                  <a:schemeClr val="tx1"/>
                </a:solidFill>
                <a:latin typeface="Consolas" panose="020B0609020204030204" pitchFamily="49" charset="0"/>
              </a:rPr>
              <a:t>    </a:t>
            </a:r>
            <a:r>
              <a:rPr lang="en-US" altLang="ja-JP" b="1" dirty="0" err="1" smtClean="0">
                <a:solidFill>
                  <a:srgbClr val="FF0000"/>
                </a:solidFill>
                <a:latin typeface="Consolas" panose="020B0609020204030204" pitchFamily="49" charset="0"/>
              </a:rPr>
              <a:t>assertEquals</a:t>
            </a:r>
            <a:r>
              <a:rPr lang="en-US" altLang="ja-JP" b="1" dirty="0" smtClean="0">
                <a:solidFill>
                  <a:srgbClr val="FF0000"/>
                </a:solidFill>
                <a:latin typeface="Consolas" panose="020B0609020204030204" pitchFamily="49" charset="0"/>
              </a:rPr>
              <a:t>(0, </a:t>
            </a:r>
            <a:r>
              <a:rPr lang="en-US" altLang="ja-JP" b="1" dirty="0" err="1">
                <a:solidFill>
                  <a:srgbClr val="FF0000"/>
                </a:solidFill>
                <a:latin typeface="Consolas" panose="020B0609020204030204" pitchFamily="49" charset="0"/>
              </a:rPr>
              <a:t>sut.calcPrice</a:t>
            </a:r>
            <a:r>
              <a:rPr lang="en-US" altLang="ja-JP" b="1" dirty="0">
                <a:solidFill>
                  <a:srgbClr val="FF0000"/>
                </a:solidFill>
                <a:latin typeface="Consolas" panose="020B0609020204030204" pitchFamily="49" charset="0"/>
              </a:rPr>
              <a:t>(item1));</a:t>
            </a:r>
            <a:endParaRPr lang="en-US" altLang="ja-JP" b="1" dirty="0" smtClean="0">
              <a:solidFill>
                <a:srgbClr val="FF0000"/>
              </a:solidFill>
              <a:latin typeface="Consolas" panose="020B0609020204030204" pitchFamily="49" charset="0"/>
            </a:endParaRPr>
          </a:p>
          <a:p>
            <a:r>
              <a:rPr lang="en-US" altLang="ja-JP" b="1" dirty="0" smtClean="0">
                <a:solidFill>
                  <a:srgbClr val="FF0000"/>
                </a:solidFill>
                <a:latin typeface="Consolas" panose="020B0609020204030204" pitchFamily="49" charset="0"/>
              </a:rPr>
              <a:t>    </a:t>
            </a:r>
            <a:r>
              <a:rPr lang="en-US" altLang="ja-JP" b="1" dirty="0" err="1" smtClean="0">
                <a:solidFill>
                  <a:srgbClr val="FF0000"/>
                </a:solidFill>
                <a:latin typeface="Consolas" panose="020B0609020204030204" pitchFamily="49" charset="0"/>
              </a:rPr>
              <a:t>assertEquals</a:t>
            </a:r>
            <a:r>
              <a:rPr lang="en-US" altLang="ja-JP" b="1" dirty="0" smtClean="0">
                <a:solidFill>
                  <a:srgbClr val="FF0000"/>
                </a:solidFill>
                <a:latin typeface="Consolas" panose="020B0609020204030204" pitchFamily="49" charset="0"/>
              </a:rPr>
              <a:t>(100, </a:t>
            </a:r>
            <a:r>
              <a:rPr lang="en-US" altLang="ja-JP" b="1" dirty="0" err="1">
                <a:solidFill>
                  <a:srgbClr val="FF0000"/>
                </a:solidFill>
                <a:latin typeface="Consolas" panose="020B0609020204030204" pitchFamily="49" charset="0"/>
              </a:rPr>
              <a:t>sut.calcPrice</a:t>
            </a:r>
            <a:r>
              <a:rPr lang="en-US" altLang="ja-JP" b="1" dirty="0">
                <a:solidFill>
                  <a:srgbClr val="FF0000"/>
                </a:solidFill>
                <a:latin typeface="Consolas" panose="020B0609020204030204" pitchFamily="49" charset="0"/>
              </a:rPr>
              <a:t>(item2</a:t>
            </a:r>
            <a:r>
              <a:rPr lang="en-US" altLang="ja-JP" b="1" dirty="0" smtClean="0">
                <a:solidFill>
                  <a:srgbClr val="FF0000"/>
                </a:solidFill>
                <a:latin typeface="Consolas" panose="020B0609020204030204" pitchFamily="49" charset="0"/>
              </a:rPr>
              <a:t>));</a:t>
            </a:r>
          </a:p>
          <a:p>
            <a:r>
              <a:rPr lang="ja-JP" altLang="en-US" b="1" dirty="0" smtClean="0">
                <a:solidFill>
                  <a:srgbClr val="FF0000"/>
                </a:solidFill>
                <a:latin typeface="Consolas" panose="020B0609020204030204" pitchFamily="49" charset="0"/>
              </a:rPr>
              <a:t>    </a:t>
            </a:r>
            <a:r>
              <a:rPr lang="en-US" altLang="ja-JP" b="1" dirty="0" err="1" smtClean="0">
                <a:solidFill>
                  <a:srgbClr val="FF0000"/>
                </a:solidFill>
                <a:latin typeface="Consolas" panose="020B0609020204030204" pitchFamily="49" charset="0"/>
              </a:rPr>
              <a:t>assertNotNull</a:t>
            </a:r>
            <a:r>
              <a:rPr lang="en-US" altLang="ja-JP" b="1" dirty="0" smtClean="0">
                <a:solidFill>
                  <a:srgbClr val="FF0000"/>
                </a:solidFill>
                <a:latin typeface="Consolas" panose="020B0609020204030204" pitchFamily="49" charset="0"/>
              </a:rPr>
              <a:t>(</a:t>
            </a:r>
            <a:r>
              <a:rPr lang="en-US" altLang="ja-JP" b="1" dirty="0" err="1">
                <a:solidFill>
                  <a:srgbClr val="FF0000"/>
                </a:solidFill>
                <a:latin typeface="Consolas" panose="020B0609020204030204" pitchFamily="49" charset="0"/>
              </a:rPr>
              <a:t>sut.calcPrice</a:t>
            </a:r>
            <a:r>
              <a:rPr lang="en-US" altLang="ja-JP" b="1" dirty="0">
                <a:solidFill>
                  <a:srgbClr val="FF0000"/>
                </a:solidFill>
                <a:latin typeface="Consolas" panose="020B0609020204030204" pitchFamily="49" charset="0"/>
              </a:rPr>
              <a:t>(item1)</a:t>
            </a:r>
            <a:r>
              <a:rPr lang="en-US" altLang="ja-JP" b="1" dirty="0" smtClean="0">
                <a:solidFill>
                  <a:srgbClr val="FF0000"/>
                </a:solidFill>
                <a:latin typeface="Consolas" panose="020B0609020204030204" pitchFamily="49" charset="0"/>
              </a:rPr>
              <a:t>);</a:t>
            </a:r>
            <a:endParaRPr lang="en-US" altLang="ja-JP" b="1" dirty="0">
              <a:solidFill>
                <a:srgbClr val="FF0000"/>
              </a:solidFill>
              <a:latin typeface="Consolas" panose="020B0609020204030204" pitchFamily="49" charset="0"/>
            </a:endParaRPr>
          </a:p>
          <a:p>
            <a:r>
              <a:rPr lang="en-US" altLang="ja-JP" dirty="0" smtClean="0">
                <a:solidFill>
                  <a:schemeClr val="tx1"/>
                </a:solidFill>
                <a:latin typeface="Consolas" panose="020B0609020204030204" pitchFamily="49" charset="0"/>
              </a:rPr>
              <a:t>}</a:t>
            </a:r>
            <a:endParaRPr lang="en-US" altLang="ja-JP" dirty="0">
              <a:solidFill>
                <a:schemeClr val="tx1"/>
              </a:solidFill>
              <a:latin typeface="Consolas" panose="020B0609020204030204" pitchFamily="49" charset="0"/>
            </a:endParaRPr>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endParaRPr kumimoji="1" lang="ja-JP" altLang="en-US" dirty="0"/>
          </a:p>
        </p:txBody>
      </p:sp>
      <p:sp>
        <p:nvSpPr>
          <p:cNvPr id="10" name="角丸四角形吹き出し 9"/>
          <p:cNvSpPr/>
          <p:nvPr/>
        </p:nvSpPr>
        <p:spPr>
          <a:xfrm>
            <a:off x="6844285" y="3628312"/>
            <a:ext cx="3993701" cy="789382"/>
          </a:xfrm>
          <a:prstGeom prst="wedgeRoundRectCallout">
            <a:avLst>
              <a:gd name="adj1" fmla="val -54854"/>
              <a:gd name="adj2" fmla="val 73932"/>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r>
              <a:rPr lang="en-US" altLang="ja-JP" sz="2400" b="1" dirty="0" smtClean="0">
                <a:latin typeface="メイリオ" panose="020B0604030504040204" pitchFamily="50" charset="-128"/>
                <a:ea typeface="メイリオ" panose="020B0604030504040204" pitchFamily="50" charset="-128"/>
              </a:rPr>
              <a:t>Assertion Roulette</a:t>
            </a:r>
            <a:endParaRPr kumimoji="1" lang="en-US" altLang="ja-JP" sz="2400" b="1" dirty="0" smtClean="0">
              <a:latin typeface="メイリオ" panose="020B0604030504040204" pitchFamily="50" charset="-128"/>
              <a:ea typeface="メイリオ" panose="020B0604030504040204" pitchFamily="50" charset="-128"/>
            </a:endParaRPr>
          </a:p>
          <a:p>
            <a:pPr algn="ctr"/>
            <a:r>
              <a:rPr kumimoji="1" lang="ja-JP" altLang="en-US" sz="2400" dirty="0" smtClean="0">
                <a:latin typeface="メイリオ" panose="020B0604030504040204" pitchFamily="50" charset="-128"/>
                <a:ea typeface="メイリオ" panose="020B0604030504040204" pitchFamily="50" charset="-128"/>
              </a:rPr>
              <a:t>複数の</a:t>
            </a:r>
            <a:r>
              <a:rPr kumimoji="1" lang="en-US" altLang="ja-JP" sz="2400" dirty="0" smtClean="0">
                <a:latin typeface="メイリオ" panose="020B0604030504040204" pitchFamily="50" charset="-128"/>
                <a:ea typeface="メイリオ" panose="020B0604030504040204" pitchFamily="50" charset="-128"/>
              </a:rPr>
              <a:t>assert</a:t>
            </a:r>
            <a:r>
              <a:rPr kumimoji="1" lang="ja-JP" altLang="en-US" sz="2400" dirty="0" smtClean="0">
                <a:latin typeface="メイリオ" panose="020B0604030504040204" pitchFamily="50" charset="-128"/>
                <a:ea typeface="メイリオ" panose="020B0604030504040204" pitchFamily="50" charset="-128"/>
              </a:rPr>
              <a:t>文が存在する</a:t>
            </a:r>
            <a:endParaRPr kumimoji="1" lang="en-US" altLang="ja-JP" sz="24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6570733" y="3586535"/>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99503" y="3525854"/>
            <a:ext cx="445604" cy="445604"/>
          </a:xfrm>
          <a:prstGeom prst="rect">
            <a:avLst/>
          </a:prstGeom>
        </p:spPr>
      </p:pic>
      <p:sp>
        <p:nvSpPr>
          <p:cNvPr id="6" name="テキスト ボックス 5"/>
          <p:cNvSpPr txBox="1"/>
          <p:nvPr/>
        </p:nvSpPr>
        <p:spPr>
          <a:xfrm>
            <a:off x="1743538" y="5547918"/>
            <a:ext cx="4875124" cy="369332"/>
          </a:xfrm>
          <a:prstGeom prst="rect">
            <a:avLst/>
          </a:prstGeom>
          <a:noFill/>
        </p:spPr>
        <p:txBody>
          <a:bodyPr wrap="square" rtlCol="0">
            <a:spAutoFit/>
          </a:bodyPr>
          <a:lstStyle/>
          <a:p>
            <a:pPr algn="ctr"/>
            <a:r>
              <a:rPr lang="ja-JP" altLang="en-US" dirty="0" smtClean="0">
                <a:latin typeface="メイリオ" panose="020B0604030504040204" pitchFamily="50" charset="-128"/>
                <a:ea typeface="メイリオ" panose="020B0604030504040204" pitchFamily="50" charset="-128"/>
              </a:rPr>
              <a:t>テストコード内に含まれるテストスメルの例</a:t>
            </a:r>
            <a:endParaRPr lang="en-US" altLang="ja-JP" dirty="0" smtClean="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0097417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en-US" altLang="ja-JP" b="1" dirty="0"/>
              <a:t>Step3:</a:t>
            </a:r>
            <a:r>
              <a:rPr lang="en-US" altLang="ja-JP" dirty="0"/>
              <a:t> </a:t>
            </a:r>
            <a:r>
              <a:rPr lang="ja-JP" altLang="en-US" dirty="0"/>
              <a:t>テストスメルの検出</a:t>
            </a:r>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
        <p:nvSpPr>
          <p:cNvPr id="16" name="正方形/長方形 15"/>
          <p:cNvSpPr/>
          <p:nvPr/>
        </p:nvSpPr>
        <p:spPr>
          <a:xfrm>
            <a:off x="838200" y="2901914"/>
            <a:ext cx="5834550" cy="2585323"/>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solidFill>
                  <a:schemeClr val="tx1"/>
                </a:solidFill>
                <a:latin typeface="Consolas" panose="020B0609020204030204" pitchFamily="49" charset="0"/>
              </a:rPr>
              <a:t>@Test</a:t>
            </a:r>
          </a:p>
          <a:p>
            <a:r>
              <a:rPr lang="en-US" altLang="ja-JP" dirty="0" smtClean="0">
                <a:solidFill>
                  <a:schemeClr val="tx1"/>
                </a:solidFill>
                <a:latin typeface="Consolas" panose="020B0609020204030204" pitchFamily="49" charset="0"/>
              </a:rPr>
              <a:t>public void </a:t>
            </a:r>
            <a:r>
              <a:rPr lang="en-US" altLang="ja-JP" dirty="0" err="1" smtClean="0">
                <a:solidFill>
                  <a:schemeClr val="tx1"/>
                </a:solidFill>
                <a:latin typeface="Consolas" panose="020B0609020204030204" pitchFamily="49" charset="0"/>
              </a:rPr>
              <a:t>testCalcPrice</a:t>
            </a:r>
            <a:r>
              <a:rPr lang="en-US" altLang="ja-JP" dirty="0" smtClean="0">
                <a:solidFill>
                  <a:schemeClr val="tx1"/>
                </a:solidFill>
                <a:latin typeface="Consolas" panose="020B0609020204030204" pitchFamily="49" charset="0"/>
              </a:rPr>
              <a:t>() throws </a:t>
            </a:r>
            <a:r>
              <a:rPr lang="en-US" altLang="ja-JP" dirty="0" err="1" smtClean="0">
                <a:solidFill>
                  <a:schemeClr val="tx1"/>
                </a:solidFill>
                <a:latin typeface="Consolas" panose="020B0609020204030204" pitchFamily="49" charset="0"/>
              </a:rPr>
              <a:t>Throwable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sut</a:t>
            </a:r>
            <a:r>
              <a:rPr lang="en-US" altLang="ja-JP" dirty="0" smtClean="0">
                <a:solidFill>
                  <a:schemeClr val="tx1"/>
                </a:solidFill>
                <a:latin typeface="Consolas" panose="020B0609020204030204" pitchFamily="49" charset="0"/>
              </a:rPr>
              <a:t> = new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item1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item2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[100];</a:t>
            </a:r>
          </a:p>
          <a:p>
            <a:r>
              <a:rPr lang="en-US" altLang="ja-JP" dirty="0" smtClean="0">
                <a:solidFill>
                  <a:schemeClr val="tx1"/>
                </a:solidFill>
                <a:latin typeface="Consolas" panose="020B0609020204030204" pitchFamily="49" charset="0"/>
              </a:rPr>
              <a:t>    </a:t>
            </a:r>
            <a:r>
              <a:rPr lang="en-US" altLang="ja-JP" b="1" dirty="0" err="1" smtClean="0">
                <a:solidFill>
                  <a:srgbClr val="FF0000"/>
                </a:solidFill>
                <a:latin typeface="Consolas" panose="020B0609020204030204" pitchFamily="49" charset="0"/>
              </a:rPr>
              <a:t>assertEquals</a:t>
            </a:r>
            <a:r>
              <a:rPr lang="en-US" altLang="ja-JP" b="1" dirty="0" smtClean="0">
                <a:solidFill>
                  <a:srgbClr val="FF0000"/>
                </a:solidFill>
                <a:latin typeface="Consolas" panose="020B0609020204030204" pitchFamily="49" charset="0"/>
              </a:rPr>
              <a:t>(0, </a:t>
            </a:r>
            <a:r>
              <a:rPr lang="en-US" altLang="ja-JP" b="1" dirty="0" err="1">
                <a:solidFill>
                  <a:srgbClr val="FF0000"/>
                </a:solidFill>
                <a:latin typeface="Consolas" panose="020B0609020204030204" pitchFamily="49" charset="0"/>
              </a:rPr>
              <a:t>sut.calcPrice</a:t>
            </a:r>
            <a:r>
              <a:rPr lang="en-US" altLang="ja-JP" b="1" dirty="0">
                <a:solidFill>
                  <a:srgbClr val="FF0000"/>
                </a:solidFill>
                <a:latin typeface="Consolas" panose="020B0609020204030204" pitchFamily="49" charset="0"/>
              </a:rPr>
              <a:t>(item1));</a:t>
            </a:r>
            <a:endParaRPr lang="en-US" altLang="ja-JP" b="1" dirty="0" smtClean="0">
              <a:solidFill>
                <a:srgbClr val="FF0000"/>
              </a:solidFill>
              <a:latin typeface="Consolas" panose="020B0609020204030204" pitchFamily="49" charset="0"/>
            </a:endParaRPr>
          </a:p>
          <a:p>
            <a:r>
              <a:rPr lang="en-US" altLang="ja-JP" b="1" dirty="0" smtClean="0">
                <a:solidFill>
                  <a:srgbClr val="FF0000"/>
                </a:solidFill>
                <a:latin typeface="Consolas" panose="020B0609020204030204" pitchFamily="49" charset="0"/>
              </a:rPr>
              <a:t>    </a:t>
            </a:r>
            <a:r>
              <a:rPr lang="en-US" altLang="ja-JP" b="1" dirty="0" err="1" smtClean="0">
                <a:solidFill>
                  <a:srgbClr val="FF0000"/>
                </a:solidFill>
                <a:latin typeface="Consolas" panose="020B0609020204030204" pitchFamily="49" charset="0"/>
              </a:rPr>
              <a:t>assertEquals</a:t>
            </a:r>
            <a:r>
              <a:rPr lang="en-US" altLang="ja-JP" b="1" dirty="0" smtClean="0">
                <a:solidFill>
                  <a:srgbClr val="FF0000"/>
                </a:solidFill>
                <a:latin typeface="Consolas" panose="020B0609020204030204" pitchFamily="49" charset="0"/>
              </a:rPr>
              <a:t>(100, </a:t>
            </a:r>
            <a:r>
              <a:rPr lang="en-US" altLang="ja-JP" b="1" dirty="0" err="1">
                <a:solidFill>
                  <a:srgbClr val="FF0000"/>
                </a:solidFill>
                <a:latin typeface="Consolas" panose="020B0609020204030204" pitchFamily="49" charset="0"/>
              </a:rPr>
              <a:t>sut.calcPrice</a:t>
            </a:r>
            <a:r>
              <a:rPr lang="en-US" altLang="ja-JP" b="1" dirty="0">
                <a:solidFill>
                  <a:srgbClr val="FF0000"/>
                </a:solidFill>
                <a:latin typeface="Consolas" panose="020B0609020204030204" pitchFamily="49" charset="0"/>
              </a:rPr>
              <a:t>(item2</a:t>
            </a:r>
            <a:r>
              <a:rPr lang="en-US" altLang="ja-JP" b="1" dirty="0" smtClean="0">
                <a:solidFill>
                  <a:srgbClr val="FF0000"/>
                </a:solidFill>
                <a:latin typeface="Consolas" panose="020B0609020204030204" pitchFamily="49" charset="0"/>
              </a:rPr>
              <a:t>));</a:t>
            </a:r>
          </a:p>
          <a:p>
            <a:r>
              <a:rPr lang="ja-JP" altLang="en-US" b="1" dirty="0" smtClean="0">
                <a:solidFill>
                  <a:srgbClr val="FF0000"/>
                </a:solidFill>
                <a:latin typeface="Consolas" panose="020B0609020204030204" pitchFamily="49" charset="0"/>
              </a:rPr>
              <a:t>    </a:t>
            </a:r>
            <a:r>
              <a:rPr lang="en-US" altLang="ja-JP" b="1" dirty="0" err="1" smtClean="0">
                <a:solidFill>
                  <a:srgbClr val="FF0000"/>
                </a:solidFill>
                <a:latin typeface="Consolas" panose="020B0609020204030204" pitchFamily="49" charset="0"/>
              </a:rPr>
              <a:t>assertNotNull</a:t>
            </a:r>
            <a:r>
              <a:rPr lang="en-US" altLang="ja-JP" b="1" dirty="0" smtClean="0">
                <a:solidFill>
                  <a:srgbClr val="FF0000"/>
                </a:solidFill>
                <a:latin typeface="Consolas" panose="020B0609020204030204" pitchFamily="49" charset="0"/>
              </a:rPr>
              <a:t>(</a:t>
            </a:r>
            <a:r>
              <a:rPr lang="en-US" altLang="ja-JP" b="1" dirty="0" err="1">
                <a:solidFill>
                  <a:srgbClr val="FF0000"/>
                </a:solidFill>
                <a:latin typeface="Consolas" panose="020B0609020204030204" pitchFamily="49" charset="0"/>
              </a:rPr>
              <a:t>sut.calcPrice</a:t>
            </a:r>
            <a:r>
              <a:rPr lang="en-US" altLang="ja-JP" b="1" dirty="0">
                <a:solidFill>
                  <a:srgbClr val="FF0000"/>
                </a:solidFill>
                <a:latin typeface="Consolas" panose="020B0609020204030204" pitchFamily="49" charset="0"/>
              </a:rPr>
              <a:t>(item1)</a:t>
            </a:r>
            <a:r>
              <a:rPr lang="en-US" altLang="ja-JP" b="1" dirty="0" smtClean="0">
                <a:solidFill>
                  <a:srgbClr val="FF0000"/>
                </a:solidFill>
                <a:latin typeface="Consolas" panose="020B0609020204030204" pitchFamily="49" charset="0"/>
              </a:rPr>
              <a:t>);</a:t>
            </a:r>
            <a:endParaRPr lang="en-US" altLang="ja-JP" b="1" dirty="0">
              <a:solidFill>
                <a:srgbClr val="FF0000"/>
              </a:solidFill>
              <a:latin typeface="Consolas" panose="020B0609020204030204" pitchFamily="49" charset="0"/>
            </a:endParaRPr>
          </a:p>
          <a:p>
            <a:r>
              <a:rPr lang="en-US" altLang="ja-JP" dirty="0" smtClean="0">
                <a:solidFill>
                  <a:schemeClr val="tx1"/>
                </a:solidFill>
                <a:latin typeface="Consolas" panose="020B0609020204030204" pitchFamily="49" charset="0"/>
              </a:rPr>
              <a:t>}</a:t>
            </a:r>
            <a:endParaRPr lang="en-US" altLang="ja-JP" dirty="0">
              <a:solidFill>
                <a:schemeClr val="tx1"/>
              </a:solidFill>
              <a:latin typeface="Consolas" panose="020B0609020204030204" pitchFamily="49" charset="0"/>
            </a:endParaRPr>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pPr lvl="1"/>
            <a:r>
              <a:rPr lang="ja-JP" altLang="en-US" dirty="0" smtClean="0"/>
              <a:t>テストスメルの例</a:t>
            </a:r>
            <a:r>
              <a:rPr lang="en-US" altLang="ja-JP" dirty="0" smtClean="0"/>
              <a:t>: Assertion Roulette</a:t>
            </a:r>
          </a:p>
          <a:p>
            <a:pPr lvl="1"/>
            <a:endParaRPr lang="en-US" altLang="ja-JP" dirty="0" smtClean="0"/>
          </a:p>
          <a:p>
            <a:endParaRPr kumimoji="1" lang="ja-JP" altLang="en-US" dirty="0"/>
          </a:p>
        </p:txBody>
      </p:sp>
      <p:sp>
        <p:nvSpPr>
          <p:cNvPr id="6" name="テキスト ボックス 5"/>
          <p:cNvSpPr txBox="1"/>
          <p:nvPr/>
        </p:nvSpPr>
        <p:spPr>
          <a:xfrm>
            <a:off x="1317913" y="5547918"/>
            <a:ext cx="4875124" cy="369332"/>
          </a:xfrm>
          <a:prstGeom prst="rect">
            <a:avLst/>
          </a:prstGeom>
          <a:noFill/>
        </p:spPr>
        <p:txBody>
          <a:bodyPr wrap="square" rtlCol="0">
            <a:spAutoFit/>
          </a:bodyPr>
          <a:lstStyle/>
          <a:p>
            <a:pPr algn="ctr"/>
            <a:r>
              <a:rPr lang="ja-JP" altLang="en-US" dirty="0" smtClean="0">
                <a:latin typeface="メイリオ" panose="020B0604030504040204" pitchFamily="50" charset="-128"/>
                <a:ea typeface="メイリオ" panose="020B0604030504040204" pitchFamily="50" charset="-128"/>
              </a:rPr>
              <a:t>テストコード内に含まれるテストスメルの例</a:t>
            </a:r>
            <a:endParaRPr lang="en-US" altLang="ja-JP" dirty="0" smtClean="0">
              <a:latin typeface="メイリオ" panose="020B0604030504040204" pitchFamily="50" charset="-128"/>
              <a:ea typeface="メイリオ" panose="020B0604030504040204" pitchFamily="50" charset="-128"/>
            </a:endParaRPr>
          </a:p>
        </p:txBody>
      </p:sp>
      <p:sp>
        <p:nvSpPr>
          <p:cNvPr id="2" name="角丸四角形 1"/>
          <p:cNvSpPr/>
          <p:nvPr/>
        </p:nvSpPr>
        <p:spPr>
          <a:xfrm>
            <a:off x="1248317" y="4338848"/>
            <a:ext cx="5243052" cy="840658"/>
          </a:xfrm>
          <a:prstGeom prst="roundRect">
            <a:avLst/>
          </a:prstGeom>
          <a:noFill/>
          <a:ln w="12700">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5716" y="4194575"/>
            <a:ext cx="445604" cy="445604"/>
          </a:xfrm>
          <a:prstGeom prst="rect">
            <a:avLst/>
          </a:prstGeom>
        </p:spPr>
      </p:pic>
    </p:spTree>
    <p:extLst>
      <p:ext uri="{BB962C8B-B14F-4D97-AF65-F5344CB8AC3E}">
        <p14:creationId xmlns:p14="http://schemas.microsoft.com/office/powerpoint/2010/main" val="6763236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Step3:</a:t>
            </a:r>
            <a:r>
              <a:rPr lang="en-US" altLang="ja-JP" dirty="0">
                <a:solidFill>
                  <a:schemeClr val="bg1"/>
                </a:solidFill>
              </a:rPr>
              <a:t> </a:t>
            </a:r>
            <a:r>
              <a:rPr lang="ja-JP" altLang="en-US" dirty="0">
                <a:solidFill>
                  <a:schemeClr val="bg1"/>
                </a:solidFill>
              </a:rPr>
              <a:t>テストスメルの検出</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476375"/>
            <a:ext cx="10515600" cy="1412538"/>
          </a:xfrm>
        </p:spPr>
        <p:txBody>
          <a:bodyPr/>
          <a:lstStyle/>
          <a:p>
            <a:r>
              <a:rPr kumimoji="1" lang="ja-JP" altLang="en-US" dirty="0" smtClean="0"/>
              <a:t>テストスメル検出ツール</a:t>
            </a:r>
            <a:r>
              <a:rPr kumimoji="1" lang="en-US" altLang="ja-JP" dirty="0" smtClean="0"/>
              <a:t>: </a:t>
            </a:r>
            <a:r>
              <a:rPr kumimoji="1" lang="en-US" altLang="ja-JP" dirty="0" err="1" smtClean="0"/>
              <a:t>tsDetect</a:t>
            </a:r>
            <a:r>
              <a:rPr kumimoji="1" lang="en-US" altLang="ja-JP" dirty="0" smtClean="0"/>
              <a:t>[6]</a:t>
            </a:r>
          </a:p>
          <a:p>
            <a:pPr lvl="1"/>
            <a:r>
              <a:rPr lang="en-US" altLang="ja-JP" dirty="0" smtClean="0"/>
              <a:t>21</a:t>
            </a:r>
            <a:r>
              <a:rPr lang="ja-JP" altLang="en-US" dirty="0" smtClean="0"/>
              <a:t>種類のテストスメルを検出可能</a:t>
            </a:r>
            <a:endParaRPr lang="en-US" altLang="ja-JP" dirty="0" smtClean="0"/>
          </a:p>
          <a:p>
            <a:pPr lvl="1"/>
            <a:r>
              <a:rPr kumimoji="1" lang="ja-JP" altLang="en-US" dirty="0" smtClean="0"/>
              <a:t>各テストスメルの検出精度</a:t>
            </a:r>
            <a:r>
              <a:rPr kumimoji="1" lang="en-US" altLang="ja-JP" dirty="0" smtClean="0"/>
              <a:t>: 85%~100%</a:t>
            </a:r>
            <a:r>
              <a:rPr kumimoji="1" lang="ja-JP" altLang="en-US" dirty="0" err="1" smtClean="0"/>
              <a:t>、</a:t>
            </a:r>
            <a:r>
              <a:rPr kumimoji="1" lang="ja-JP" altLang="en-US" dirty="0" smtClean="0"/>
              <a:t>再現率</a:t>
            </a:r>
            <a:r>
              <a:rPr kumimoji="1" lang="en-US" altLang="ja-JP" dirty="0" smtClean="0"/>
              <a:t>: 90%~100%</a:t>
            </a:r>
          </a:p>
          <a:p>
            <a:pPr lvl="1"/>
            <a:endParaRPr kumimoji="1" lang="en-US" altLang="ja-JP" dirty="0" smtClean="0"/>
          </a:p>
          <a:p>
            <a:pPr lvl="1"/>
            <a:endParaRPr kumimoji="1" lang="ja-JP" altLang="en-US" dirty="0"/>
          </a:p>
        </p:txBody>
      </p:sp>
      <p:sp>
        <p:nvSpPr>
          <p:cNvPr id="5" name="正方形/長方形 4"/>
          <p:cNvSpPr/>
          <p:nvPr/>
        </p:nvSpPr>
        <p:spPr>
          <a:xfrm>
            <a:off x="838200" y="3098979"/>
            <a:ext cx="583455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solidFill>
                  <a:schemeClr val="tx1"/>
                </a:solidFill>
                <a:latin typeface="Consolas" panose="020B0609020204030204" pitchFamily="49" charset="0"/>
              </a:rPr>
              <a:t>@Test</a:t>
            </a:r>
          </a:p>
          <a:p>
            <a:r>
              <a:rPr lang="en-US" altLang="ja-JP" dirty="0" smtClean="0">
                <a:solidFill>
                  <a:schemeClr val="tx1"/>
                </a:solidFill>
                <a:latin typeface="Consolas" panose="020B0609020204030204" pitchFamily="49" charset="0"/>
              </a:rPr>
              <a:t>public void </a:t>
            </a:r>
            <a:r>
              <a:rPr lang="en-US" altLang="ja-JP" dirty="0" err="1" smtClean="0">
                <a:solidFill>
                  <a:schemeClr val="tx1"/>
                </a:solidFill>
                <a:latin typeface="Consolas" panose="020B0609020204030204" pitchFamily="49" charset="0"/>
              </a:rPr>
              <a:t>testCalcPrice</a:t>
            </a:r>
            <a:r>
              <a:rPr lang="en-US" altLang="ja-JP" dirty="0" smtClean="0">
                <a:solidFill>
                  <a:schemeClr val="tx1"/>
                </a:solidFill>
                <a:latin typeface="Consolas" panose="020B0609020204030204" pitchFamily="49" charset="0"/>
              </a:rPr>
              <a:t>() throws </a:t>
            </a:r>
            <a:r>
              <a:rPr lang="en-US" altLang="ja-JP" dirty="0" err="1" smtClean="0">
                <a:solidFill>
                  <a:schemeClr val="tx1"/>
                </a:solidFill>
                <a:latin typeface="Consolas" panose="020B0609020204030204" pitchFamily="49" charset="0"/>
              </a:rPr>
              <a:t>Throwable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sut</a:t>
            </a:r>
            <a:r>
              <a:rPr lang="en-US" altLang="ja-JP" dirty="0" smtClean="0">
                <a:solidFill>
                  <a:schemeClr val="tx1"/>
                </a:solidFill>
                <a:latin typeface="Consolas" panose="020B0609020204030204" pitchFamily="49" charset="0"/>
              </a:rPr>
              <a:t> = new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item1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item2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[100];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assertEquals</a:t>
            </a:r>
            <a:r>
              <a:rPr lang="en-US" altLang="ja-JP" dirty="0" smtClean="0">
                <a:solidFill>
                  <a:schemeClr val="tx1"/>
                </a:solidFill>
                <a:latin typeface="Consolas" panose="020B0609020204030204" pitchFamily="49" charset="0"/>
              </a:rPr>
              <a:t>(0, </a:t>
            </a:r>
            <a:r>
              <a:rPr lang="en-US" altLang="ja-JP" dirty="0" err="1">
                <a:solidFill>
                  <a:schemeClr val="tx1"/>
                </a:solidFill>
                <a:latin typeface="Consolas" panose="020B0609020204030204" pitchFamily="49" charset="0"/>
              </a:rPr>
              <a:t>sut.calcPrice</a:t>
            </a:r>
            <a:r>
              <a:rPr lang="en-US" altLang="ja-JP" dirty="0">
                <a:solidFill>
                  <a:schemeClr val="tx1"/>
                </a:solidFill>
                <a:latin typeface="Consolas" panose="020B0609020204030204" pitchFamily="49" charset="0"/>
              </a:rPr>
              <a:t>(item1));</a:t>
            </a:r>
            <a:endParaRPr lang="en-US" altLang="ja-JP" dirty="0" smtClean="0">
              <a:solidFill>
                <a:schemeClr val="tx1"/>
              </a:solidFill>
              <a:latin typeface="Consolas" panose="020B0609020204030204" pitchFamily="49" charset="0"/>
            </a:endParaRP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assertEquals</a:t>
            </a:r>
            <a:r>
              <a:rPr lang="en-US" altLang="ja-JP" dirty="0" smtClean="0">
                <a:solidFill>
                  <a:schemeClr val="tx1"/>
                </a:solidFill>
                <a:latin typeface="Consolas" panose="020B0609020204030204" pitchFamily="49" charset="0"/>
              </a:rPr>
              <a:t>(100, </a:t>
            </a:r>
            <a:r>
              <a:rPr lang="en-US" altLang="ja-JP" dirty="0" err="1">
                <a:solidFill>
                  <a:schemeClr val="tx1"/>
                </a:solidFill>
                <a:latin typeface="Consolas" panose="020B0609020204030204" pitchFamily="49" charset="0"/>
              </a:rPr>
              <a:t>sut.calcPrice</a:t>
            </a:r>
            <a:r>
              <a:rPr lang="en-US" altLang="ja-JP" dirty="0">
                <a:solidFill>
                  <a:schemeClr val="tx1"/>
                </a:solidFill>
                <a:latin typeface="Consolas" panose="020B0609020204030204" pitchFamily="49" charset="0"/>
              </a:rPr>
              <a:t>(item2));</a:t>
            </a:r>
            <a:endParaRPr lang="en-US" altLang="ja-JP" dirty="0" smtClean="0">
              <a:solidFill>
                <a:schemeClr val="tx1"/>
              </a:solidFill>
              <a:latin typeface="Consolas" panose="020B0609020204030204" pitchFamily="49" charset="0"/>
            </a:endParaRPr>
          </a:p>
          <a:p>
            <a:r>
              <a:rPr lang="en-US" altLang="ja-JP" dirty="0" smtClean="0">
                <a:solidFill>
                  <a:schemeClr val="tx1"/>
                </a:solidFill>
                <a:latin typeface="Consolas" panose="020B0609020204030204" pitchFamily="49" charset="0"/>
              </a:rPr>
              <a:t>}</a:t>
            </a:r>
            <a:endParaRPr lang="en-US" altLang="ja-JP" dirty="0">
              <a:solidFill>
                <a:schemeClr val="tx1"/>
              </a:solidFill>
              <a:latin typeface="Consolas" panose="020B0609020204030204" pitchFamily="49" charset="0"/>
            </a:endParaRPr>
          </a:p>
        </p:txBody>
      </p:sp>
      <p:sp>
        <p:nvSpPr>
          <p:cNvPr id="6" name="右矢印 5"/>
          <p:cNvSpPr/>
          <p:nvPr/>
        </p:nvSpPr>
        <p:spPr>
          <a:xfrm>
            <a:off x="6520069" y="3780066"/>
            <a:ext cx="890593" cy="946150"/>
          </a:xfrm>
          <a:prstGeom prst="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graphicFrame>
        <p:nvGraphicFramePr>
          <p:cNvPr id="7" name="表 6"/>
          <p:cNvGraphicFramePr>
            <a:graphicFrameLocks noGrp="1"/>
          </p:cNvGraphicFramePr>
          <p:nvPr>
            <p:extLst/>
          </p:nvPr>
        </p:nvGraphicFramePr>
        <p:xfrm>
          <a:off x="7543339" y="3397381"/>
          <a:ext cx="3608365" cy="1711520"/>
        </p:xfrm>
        <a:graphic>
          <a:graphicData uri="http://schemas.openxmlformats.org/drawingml/2006/table">
            <a:tbl>
              <a:tblPr firstRow="1" bandRow="1">
                <a:tableStyleId>{B301B821-A1FF-4177-AEE7-76D212191A09}</a:tableStyleId>
              </a:tblPr>
              <a:tblGrid>
                <a:gridCol w="642312">
                  <a:extLst>
                    <a:ext uri="{9D8B030D-6E8A-4147-A177-3AD203B41FA5}">
                      <a16:colId xmlns:a16="http://schemas.microsoft.com/office/drawing/2014/main" val="2831052268"/>
                    </a:ext>
                  </a:extLst>
                </a:gridCol>
                <a:gridCol w="2966053">
                  <a:extLst>
                    <a:ext uri="{9D8B030D-6E8A-4147-A177-3AD203B41FA5}">
                      <a16:colId xmlns:a16="http://schemas.microsoft.com/office/drawing/2014/main" val="2085770676"/>
                    </a:ext>
                  </a:extLst>
                </a:gridCol>
              </a:tblGrid>
              <a:tr h="427880">
                <a:tc>
                  <a:txBody>
                    <a:bodyPr/>
                    <a:lstStyle/>
                    <a:p>
                      <a:pPr algn="ct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テストスメル</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82259585"/>
                  </a:ext>
                </a:extLst>
              </a:tr>
              <a:tr h="427880">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Assertion </a:t>
                      </a:r>
                      <a:r>
                        <a:rPr kumimoji="1" lang="en-US" altLang="ja-JP" sz="2000" dirty="0" err="1" smtClean="0">
                          <a:latin typeface="メイリオ" panose="020B0604030504040204" pitchFamily="50" charset="-128"/>
                          <a:ea typeface="メイリオ" panose="020B0604030504040204" pitchFamily="50" charset="-128"/>
                        </a:rPr>
                        <a:t>Roullete</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09679138"/>
                  </a:ext>
                </a:extLst>
              </a:tr>
              <a:tr h="427880">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Exception Handling</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029251206"/>
                  </a:ext>
                </a:extLst>
              </a:tr>
              <a:tr h="427880">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Eager Test</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587418639"/>
                  </a:ext>
                </a:extLst>
              </a:tr>
            </a:tbl>
          </a:graphicData>
        </a:graphic>
      </p:graphicFrame>
      <p:sp>
        <p:nvSpPr>
          <p:cNvPr id="8" name="角丸四角形 7"/>
          <p:cNvSpPr/>
          <p:nvPr/>
        </p:nvSpPr>
        <p:spPr>
          <a:xfrm>
            <a:off x="4381500" y="3375684"/>
            <a:ext cx="2083904" cy="329428"/>
          </a:xfrm>
          <a:prstGeom prst="roundRect">
            <a:avLst/>
          </a:prstGeom>
          <a:noFill/>
          <a:ln w="28575"/>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ja-JP" altLang="en-US"/>
          </a:p>
        </p:txBody>
      </p:sp>
      <p:pic>
        <p:nvPicPr>
          <p:cNvPr id="9" name="図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51243" y="3021352"/>
            <a:ext cx="445604" cy="445604"/>
          </a:xfrm>
          <a:prstGeom prst="rect">
            <a:avLst/>
          </a:prstGeom>
        </p:spPr>
      </p:pic>
      <p:sp>
        <p:nvSpPr>
          <p:cNvPr id="10" name="角丸四角形 9"/>
          <p:cNvSpPr/>
          <p:nvPr/>
        </p:nvSpPr>
        <p:spPr>
          <a:xfrm>
            <a:off x="1297971" y="4540823"/>
            <a:ext cx="5167433" cy="553167"/>
          </a:xfrm>
          <a:prstGeom prst="roundRect">
            <a:avLst/>
          </a:prstGeom>
          <a:noFill/>
          <a:ln w="28575"/>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ja-JP" altLang="en-US"/>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4400" y="4555734"/>
            <a:ext cx="445604" cy="445604"/>
          </a:xfrm>
          <a:prstGeom prst="rect">
            <a:avLst/>
          </a:prstGeom>
        </p:spPr>
      </p:pic>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58885" y="5013688"/>
            <a:ext cx="445604" cy="445604"/>
          </a:xfrm>
          <a:prstGeom prst="rect">
            <a:avLst/>
          </a:prstGeom>
        </p:spPr>
      </p:pic>
      <p:sp>
        <p:nvSpPr>
          <p:cNvPr id="13" name="テキスト ボックス 12"/>
          <p:cNvSpPr txBox="1"/>
          <p:nvPr/>
        </p:nvSpPr>
        <p:spPr>
          <a:xfrm>
            <a:off x="2801281" y="5516026"/>
            <a:ext cx="1908387"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テストコード</a:t>
            </a:r>
            <a:endParaRPr kumimoji="1" lang="ja-JP" altLang="en-US" sz="2000" dirty="0">
              <a:latin typeface="メイリオ" panose="020B0604030504040204" pitchFamily="50" charset="-128"/>
              <a:ea typeface="メイリオ" panose="020B0604030504040204" pitchFamily="50" charset="-128"/>
            </a:endParaRPr>
          </a:p>
        </p:txBody>
      </p:sp>
      <p:sp>
        <p:nvSpPr>
          <p:cNvPr id="14" name="Rectangle 4"/>
          <p:cNvSpPr>
            <a:spLocks noChangeArrowheads="1"/>
          </p:cNvSpPr>
          <p:nvPr/>
        </p:nvSpPr>
        <p:spPr bwMode="auto">
          <a:xfrm>
            <a:off x="1021049" y="6104790"/>
            <a:ext cx="9977964"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[6] A</a:t>
            </a:r>
            <a:r>
              <a:rPr lang="en-US" altLang="ja-JP" sz="1200" dirty="0">
                <a:solidFill>
                  <a:schemeClr val="tx2"/>
                </a:solidFill>
              </a:rPr>
              <a:t>. </a:t>
            </a:r>
            <a:r>
              <a:rPr lang="en-US" altLang="ja-JP" sz="1200" dirty="0" err="1">
                <a:solidFill>
                  <a:schemeClr val="tx2"/>
                </a:solidFill>
              </a:rPr>
              <a:t>Peruma</a:t>
            </a:r>
            <a:r>
              <a:rPr lang="en-US" altLang="ja-JP" sz="1200" dirty="0">
                <a:solidFill>
                  <a:schemeClr val="tx2"/>
                </a:solidFill>
              </a:rPr>
              <a:t>, K. </a:t>
            </a:r>
            <a:r>
              <a:rPr lang="en-US" altLang="ja-JP" sz="1200" dirty="0" err="1">
                <a:solidFill>
                  <a:schemeClr val="tx2"/>
                </a:solidFill>
              </a:rPr>
              <a:t>Almalki</a:t>
            </a:r>
            <a:r>
              <a:rPr lang="en-US" altLang="ja-JP" sz="1200" dirty="0">
                <a:solidFill>
                  <a:schemeClr val="tx2"/>
                </a:solidFill>
              </a:rPr>
              <a:t>, C. D. Newman, M. W. </a:t>
            </a:r>
            <a:r>
              <a:rPr lang="en-US" altLang="ja-JP" sz="1200" dirty="0" err="1">
                <a:solidFill>
                  <a:schemeClr val="tx2"/>
                </a:solidFill>
              </a:rPr>
              <a:t>Mkaouer,A</a:t>
            </a:r>
            <a:r>
              <a:rPr lang="en-US" altLang="ja-JP" sz="1200" dirty="0">
                <a:solidFill>
                  <a:schemeClr val="tx2"/>
                </a:solidFill>
              </a:rPr>
              <a:t>. </a:t>
            </a:r>
            <a:r>
              <a:rPr lang="en-US" altLang="ja-JP" sz="1200" dirty="0" err="1">
                <a:solidFill>
                  <a:schemeClr val="tx2"/>
                </a:solidFill>
              </a:rPr>
              <a:t>Ouni</a:t>
            </a:r>
            <a:r>
              <a:rPr lang="en-US" altLang="ja-JP" sz="1200" dirty="0">
                <a:solidFill>
                  <a:schemeClr val="tx2"/>
                </a:solidFill>
              </a:rPr>
              <a:t> and F. </a:t>
            </a:r>
            <a:r>
              <a:rPr lang="en-US" altLang="ja-JP" sz="1200" dirty="0" err="1">
                <a:solidFill>
                  <a:schemeClr val="tx2"/>
                </a:solidFill>
              </a:rPr>
              <a:t>Palomba</a:t>
            </a:r>
            <a:r>
              <a:rPr lang="en-US" altLang="ja-JP" sz="1200" dirty="0">
                <a:solidFill>
                  <a:schemeClr val="tx2"/>
                </a:solidFill>
              </a:rPr>
              <a:t>: “On the distribution of test smells </a:t>
            </a:r>
            <a:r>
              <a:rPr lang="en-US" altLang="ja-JP" sz="1200" dirty="0" err="1">
                <a:solidFill>
                  <a:schemeClr val="tx2"/>
                </a:solidFill>
              </a:rPr>
              <a:t>inopen</a:t>
            </a:r>
            <a:r>
              <a:rPr lang="en-US" altLang="ja-JP" sz="1200" dirty="0">
                <a:solidFill>
                  <a:schemeClr val="tx2"/>
                </a:solidFill>
              </a:rPr>
              <a:t> source android applications: An exploratory study”, </a:t>
            </a:r>
            <a:r>
              <a:rPr lang="en-US" altLang="ja-JP" sz="1200" dirty="0" err="1">
                <a:solidFill>
                  <a:schemeClr val="tx2"/>
                </a:solidFill>
              </a:rPr>
              <a:t>Pro.of</a:t>
            </a:r>
            <a:r>
              <a:rPr lang="en-US" altLang="ja-JP" sz="1200" dirty="0">
                <a:solidFill>
                  <a:schemeClr val="tx2"/>
                </a:solidFill>
              </a:rPr>
              <a:t> CASCON, pp. 193–202 (2019).</a:t>
            </a:r>
          </a:p>
        </p:txBody>
      </p:sp>
    </p:spTree>
    <p:extLst>
      <p:ext uri="{BB962C8B-B14F-4D97-AF65-F5344CB8AC3E}">
        <p14:creationId xmlns:p14="http://schemas.microsoft.com/office/powerpoint/2010/main" val="11830449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Step3:</a:t>
            </a:r>
            <a:r>
              <a:rPr lang="en-US" altLang="ja-JP" dirty="0">
                <a:solidFill>
                  <a:schemeClr val="bg1"/>
                </a:solidFill>
              </a:rPr>
              <a:t> </a:t>
            </a:r>
            <a:r>
              <a:rPr lang="ja-JP" altLang="en-US" dirty="0">
                <a:solidFill>
                  <a:schemeClr val="bg1"/>
                </a:solidFill>
              </a:rPr>
              <a:t>テストスメルの検出</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335589"/>
            <a:ext cx="10866120" cy="1622239"/>
          </a:xfrm>
        </p:spPr>
        <p:txBody>
          <a:bodyPr>
            <a:normAutofit/>
          </a:bodyPr>
          <a:lstStyle/>
          <a:p>
            <a:r>
              <a:rPr lang="ja-JP" altLang="en-US" sz="3000" dirty="0"/>
              <a:t>テストコードの良くない実装を表す指標</a:t>
            </a:r>
            <a:endParaRPr lang="en-US" altLang="ja-JP" sz="3000" dirty="0"/>
          </a:p>
          <a:p>
            <a:pPr lvl="1"/>
            <a:r>
              <a:rPr lang="en-US" altLang="ja-JP" dirty="0"/>
              <a:t>Beck</a:t>
            </a:r>
            <a:r>
              <a:rPr lang="ja-JP" altLang="en-US" dirty="0"/>
              <a:t>ら</a:t>
            </a:r>
            <a:r>
              <a:rPr lang="en-US" altLang="ja-JP" dirty="0"/>
              <a:t>[3]</a:t>
            </a:r>
            <a:r>
              <a:rPr lang="ja-JP" altLang="en-US" dirty="0"/>
              <a:t>は、テストコードも適切に設計することの重要性を提唱した</a:t>
            </a:r>
            <a:endParaRPr lang="en-US" altLang="ja-JP" dirty="0"/>
          </a:p>
          <a:p>
            <a:pPr lvl="1"/>
            <a:r>
              <a:rPr lang="en-US" altLang="ja-JP" dirty="0" err="1"/>
              <a:t>Deursen</a:t>
            </a:r>
            <a:r>
              <a:rPr lang="ja-JP" altLang="en-US" dirty="0"/>
              <a:t>ら</a:t>
            </a:r>
            <a:r>
              <a:rPr lang="en-US" altLang="ja-JP" dirty="0" smtClean="0"/>
              <a:t>[4]</a:t>
            </a:r>
            <a:r>
              <a:rPr lang="ja-JP" altLang="en-US" dirty="0"/>
              <a:t>は、</a:t>
            </a:r>
            <a:r>
              <a:rPr lang="en-US" altLang="ja-JP" dirty="0"/>
              <a:t>11</a:t>
            </a:r>
            <a:r>
              <a:rPr lang="ja-JP" altLang="en-US" dirty="0"/>
              <a:t>種類のテストスメルを提唱した</a:t>
            </a:r>
            <a:r>
              <a:rPr lang="en-US" altLang="ja-JP" dirty="0"/>
              <a:t>(</a:t>
            </a:r>
            <a:r>
              <a:rPr lang="ja-JP" altLang="en-US" dirty="0"/>
              <a:t>現在</a:t>
            </a:r>
            <a:r>
              <a:rPr lang="en-US" altLang="ja-JP" dirty="0"/>
              <a:t>19</a:t>
            </a:r>
            <a:r>
              <a:rPr lang="ja-JP" altLang="en-US" dirty="0"/>
              <a:t>種類</a:t>
            </a:r>
            <a:r>
              <a:rPr lang="en-US" altLang="ja-JP" dirty="0" smtClean="0"/>
              <a:t>)</a:t>
            </a:r>
            <a:endParaRPr kumimoji="1" lang="en-US" altLang="ja-JP" dirty="0" smtClean="0"/>
          </a:p>
          <a:p>
            <a:pPr lvl="1"/>
            <a:endParaRPr kumimoji="1" lang="ja-JP" altLang="en-US" dirty="0"/>
          </a:p>
        </p:txBody>
      </p:sp>
      <p:sp>
        <p:nvSpPr>
          <p:cNvPr id="5" name="正方形/長方形 4"/>
          <p:cNvSpPr/>
          <p:nvPr/>
        </p:nvSpPr>
        <p:spPr>
          <a:xfrm>
            <a:off x="838200" y="3098979"/>
            <a:ext cx="583455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solidFill>
                  <a:schemeClr val="tx1"/>
                </a:solidFill>
                <a:latin typeface="Consolas" panose="020B0609020204030204" pitchFamily="49" charset="0"/>
              </a:rPr>
              <a:t>@Test</a:t>
            </a:r>
          </a:p>
          <a:p>
            <a:r>
              <a:rPr lang="en-US" altLang="ja-JP" dirty="0" smtClean="0">
                <a:solidFill>
                  <a:schemeClr val="tx1"/>
                </a:solidFill>
                <a:latin typeface="Consolas" panose="020B0609020204030204" pitchFamily="49" charset="0"/>
              </a:rPr>
              <a:t>public void </a:t>
            </a:r>
            <a:r>
              <a:rPr lang="en-US" altLang="ja-JP" dirty="0" err="1" smtClean="0">
                <a:solidFill>
                  <a:schemeClr val="tx1"/>
                </a:solidFill>
                <a:latin typeface="Consolas" panose="020B0609020204030204" pitchFamily="49" charset="0"/>
              </a:rPr>
              <a:t>testCalcPrice</a:t>
            </a:r>
            <a:r>
              <a:rPr lang="en-US" altLang="ja-JP" dirty="0" smtClean="0">
                <a:solidFill>
                  <a:schemeClr val="tx1"/>
                </a:solidFill>
                <a:latin typeface="Consolas" panose="020B0609020204030204" pitchFamily="49" charset="0"/>
              </a:rPr>
              <a:t>() throws </a:t>
            </a:r>
            <a:r>
              <a:rPr lang="en-US" altLang="ja-JP" dirty="0" err="1" smtClean="0">
                <a:solidFill>
                  <a:schemeClr val="tx1"/>
                </a:solidFill>
                <a:latin typeface="Consolas" panose="020B0609020204030204" pitchFamily="49" charset="0"/>
              </a:rPr>
              <a:t>Throwable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sut</a:t>
            </a:r>
            <a:r>
              <a:rPr lang="en-US" altLang="ja-JP" dirty="0" smtClean="0">
                <a:solidFill>
                  <a:schemeClr val="tx1"/>
                </a:solidFill>
                <a:latin typeface="Consolas" panose="020B0609020204030204" pitchFamily="49" charset="0"/>
              </a:rPr>
              <a:t> = new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item1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item2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[100];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assertEquals</a:t>
            </a:r>
            <a:r>
              <a:rPr lang="en-US" altLang="ja-JP" dirty="0" smtClean="0">
                <a:solidFill>
                  <a:schemeClr val="tx1"/>
                </a:solidFill>
                <a:latin typeface="Consolas" panose="020B0609020204030204" pitchFamily="49" charset="0"/>
              </a:rPr>
              <a:t>(0, </a:t>
            </a:r>
            <a:r>
              <a:rPr lang="en-US" altLang="ja-JP" dirty="0" err="1">
                <a:solidFill>
                  <a:schemeClr val="tx1"/>
                </a:solidFill>
                <a:latin typeface="Consolas" panose="020B0609020204030204" pitchFamily="49" charset="0"/>
              </a:rPr>
              <a:t>sut.calcPrice</a:t>
            </a:r>
            <a:r>
              <a:rPr lang="en-US" altLang="ja-JP" dirty="0">
                <a:solidFill>
                  <a:schemeClr val="tx1"/>
                </a:solidFill>
                <a:latin typeface="Consolas" panose="020B0609020204030204" pitchFamily="49" charset="0"/>
              </a:rPr>
              <a:t>(item1));</a:t>
            </a:r>
            <a:endParaRPr lang="en-US" altLang="ja-JP" dirty="0" smtClean="0">
              <a:solidFill>
                <a:schemeClr val="tx1"/>
              </a:solidFill>
              <a:latin typeface="Consolas" panose="020B0609020204030204" pitchFamily="49" charset="0"/>
            </a:endParaRP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assertEquals</a:t>
            </a:r>
            <a:r>
              <a:rPr lang="en-US" altLang="ja-JP" dirty="0" smtClean="0">
                <a:solidFill>
                  <a:schemeClr val="tx1"/>
                </a:solidFill>
                <a:latin typeface="Consolas" panose="020B0609020204030204" pitchFamily="49" charset="0"/>
              </a:rPr>
              <a:t>(100, </a:t>
            </a:r>
            <a:r>
              <a:rPr lang="en-US" altLang="ja-JP" dirty="0" err="1">
                <a:solidFill>
                  <a:schemeClr val="tx1"/>
                </a:solidFill>
                <a:latin typeface="Consolas" panose="020B0609020204030204" pitchFamily="49" charset="0"/>
              </a:rPr>
              <a:t>sut.calcPrice</a:t>
            </a:r>
            <a:r>
              <a:rPr lang="en-US" altLang="ja-JP" dirty="0">
                <a:solidFill>
                  <a:schemeClr val="tx1"/>
                </a:solidFill>
                <a:latin typeface="Consolas" panose="020B0609020204030204" pitchFamily="49" charset="0"/>
              </a:rPr>
              <a:t>(item2));</a:t>
            </a:r>
            <a:endParaRPr lang="en-US" altLang="ja-JP" dirty="0" smtClean="0">
              <a:solidFill>
                <a:schemeClr val="tx1"/>
              </a:solidFill>
              <a:latin typeface="Consolas" panose="020B0609020204030204" pitchFamily="49" charset="0"/>
            </a:endParaRPr>
          </a:p>
          <a:p>
            <a:r>
              <a:rPr lang="en-US" altLang="ja-JP" dirty="0" smtClean="0">
                <a:solidFill>
                  <a:schemeClr val="tx1"/>
                </a:solidFill>
                <a:latin typeface="Consolas" panose="020B0609020204030204" pitchFamily="49" charset="0"/>
              </a:rPr>
              <a:t>}</a:t>
            </a:r>
            <a:endParaRPr lang="en-US" altLang="ja-JP" dirty="0">
              <a:solidFill>
                <a:schemeClr val="tx1"/>
              </a:solidFill>
              <a:latin typeface="Consolas" panose="020B0609020204030204" pitchFamily="49" charset="0"/>
            </a:endParaRPr>
          </a:p>
        </p:txBody>
      </p:sp>
      <p:sp>
        <p:nvSpPr>
          <p:cNvPr id="6" name="右矢印 5"/>
          <p:cNvSpPr/>
          <p:nvPr/>
        </p:nvSpPr>
        <p:spPr>
          <a:xfrm>
            <a:off x="6520069" y="3780066"/>
            <a:ext cx="890593" cy="946150"/>
          </a:xfrm>
          <a:prstGeom prst="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graphicFrame>
        <p:nvGraphicFramePr>
          <p:cNvPr id="7" name="表 6"/>
          <p:cNvGraphicFramePr>
            <a:graphicFrameLocks noGrp="1"/>
          </p:cNvGraphicFramePr>
          <p:nvPr>
            <p:extLst/>
          </p:nvPr>
        </p:nvGraphicFramePr>
        <p:xfrm>
          <a:off x="7543339" y="3397381"/>
          <a:ext cx="3608365" cy="1711520"/>
        </p:xfrm>
        <a:graphic>
          <a:graphicData uri="http://schemas.openxmlformats.org/drawingml/2006/table">
            <a:tbl>
              <a:tblPr firstRow="1" bandRow="1">
                <a:tableStyleId>{B301B821-A1FF-4177-AEE7-76D212191A09}</a:tableStyleId>
              </a:tblPr>
              <a:tblGrid>
                <a:gridCol w="642312">
                  <a:extLst>
                    <a:ext uri="{9D8B030D-6E8A-4147-A177-3AD203B41FA5}">
                      <a16:colId xmlns:a16="http://schemas.microsoft.com/office/drawing/2014/main" val="2831052268"/>
                    </a:ext>
                  </a:extLst>
                </a:gridCol>
                <a:gridCol w="2966053">
                  <a:extLst>
                    <a:ext uri="{9D8B030D-6E8A-4147-A177-3AD203B41FA5}">
                      <a16:colId xmlns:a16="http://schemas.microsoft.com/office/drawing/2014/main" val="2085770676"/>
                    </a:ext>
                  </a:extLst>
                </a:gridCol>
              </a:tblGrid>
              <a:tr h="427880">
                <a:tc>
                  <a:txBody>
                    <a:bodyPr/>
                    <a:lstStyle/>
                    <a:p>
                      <a:pPr algn="ct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テストスメル</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82259585"/>
                  </a:ext>
                </a:extLst>
              </a:tr>
              <a:tr h="427880">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Assertion </a:t>
                      </a:r>
                      <a:r>
                        <a:rPr kumimoji="1" lang="en-US" altLang="ja-JP" sz="2000" dirty="0" err="1" smtClean="0">
                          <a:latin typeface="メイリオ" panose="020B0604030504040204" pitchFamily="50" charset="-128"/>
                          <a:ea typeface="メイリオ" panose="020B0604030504040204" pitchFamily="50" charset="-128"/>
                        </a:rPr>
                        <a:t>Roullete</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09679138"/>
                  </a:ext>
                </a:extLst>
              </a:tr>
              <a:tr h="427880">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Exception Handling</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029251206"/>
                  </a:ext>
                </a:extLst>
              </a:tr>
              <a:tr h="427880">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Eager Test</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587418639"/>
                  </a:ext>
                </a:extLst>
              </a:tr>
            </a:tbl>
          </a:graphicData>
        </a:graphic>
      </p:graphicFrame>
      <p:sp>
        <p:nvSpPr>
          <p:cNvPr id="8" name="角丸四角形 7"/>
          <p:cNvSpPr/>
          <p:nvPr/>
        </p:nvSpPr>
        <p:spPr>
          <a:xfrm>
            <a:off x="4381500" y="3375684"/>
            <a:ext cx="2083904" cy="329428"/>
          </a:xfrm>
          <a:prstGeom prst="roundRect">
            <a:avLst/>
          </a:prstGeom>
          <a:noFill/>
          <a:ln w="28575"/>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ja-JP" altLang="en-US"/>
          </a:p>
        </p:txBody>
      </p:sp>
      <p:pic>
        <p:nvPicPr>
          <p:cNvPr id="9" name="図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51243" y="3021352"/>
            <a:ext cx="445604" cy="445604"/>
          </a:xfrm>
          <a:prstGeom prst="rect">
            <a:avLst/>
          </a:prstGeom>
        </p:spPr>
      </p:pic>
      <p:sp>
        <p:nvSpPr>
          <p:cNvPr id="10" name="角丸四角形 9"/>
          <p:cNvSpPr/>
          <p:nvPr/>
        </p:nvSpPr>
        <p:spPr>
          <a:xfrm>
            <a:off x="1297971" y="4540823"/>
            <a:ext cx="5167433" cy="553167"/>
          </a:xfrm>
          <a:prstGeom prst="roundRect">
            <a:avLst/>
          </a:prstGeom>
          <a:noFill/>
          <a:ln w="28575"/>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ja-JP" altLang="en-US"/>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4400" y="4555734"/>
            <a:ext cx="445604" cy="445604"/>
          </a:xfrm>
          <a:prstGeom prst="rect">
            <a:avLst/>
          </a:prstGeom>
        </p:spPr>
      </p:pic>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58885" y="5013688"/>
            <a:ext cx="445604" cy="445604"/>
          </a:xfrm>
          <a:prstGeom prst="rect">
            <a:avLst/>
          </a:prstGeom>
        </p:spPr>
      </p:pic>
      <p:sp>
        <p:nvSpPr>
          <p:cNvPr id="13" name="テキスト ボックス 12"/>
          <p:cNvSpPr txBox="1"/>
          <p:nvPr/>
        </p:nvSpPr>
        <p:spPr>
          <a:xfrm>
            <a:off x="2801281" y="5516026"/>
            <a:ext cx="1908387"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テストコード</a:t>
            </a:r>
            <a:endParaRPr kumimoji="1" lang="ja-JP" altLang="en-US" sz="2000" dirty="0">
              <a:latin typeface="メイリオ" panose="020B0604030504040204" pitchFamily="50" charset="-128"/>
              <a:ea typeface="メイリオ" panose="020B0604030504040204" pitchFamily="50" charset="-128"/>
            </a:endParaRPr>
          </a:p>
        </p:txBody>
      </p:sp>
      <p:sp>
        <p:nvSpPr>
          <p:cNvPr id="14" name="Rectangle 4"/>
          <p:cNvSpPr>
            <a:spLocks noChangeArrowheads="1"/>
          </p:cNvSpPr>
          <p:nvPr/>
        </p:nvSpPr>
        <p:spPr bwMode="auto">
          <a:xfrm>
            <a:off x="1021049" y="6104790"/>
            <a:ext cx="9977964"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[6] A</a:t>
            </a:r>
            <a:r>
              <a:rPr lang="en-US" altLang="ja-JP" sz="1200" dirty="0">
                <a:solidFill>
                  <a:schemeClr val="tx2"/>
                </a:solidFill>
              </a:rPr>
              <a:t>. </a:t>
            </a:r>
            <a:r>
              <a:rPr lang="en-US" altLang="ja-JP" sz="1200" dirty="0" err="1">
                <a:solidFill>
                  <a:schemeClr val="tx2"/>
                </a:solidFill>
              </a:rPr>
              <a:t>Peruma</a:t>
            </a:r>
            <a:r>
              <a:rPr lang="en-US" altLang="ja-JP" sz="1200" dirty="0">
                <a:solidFill>
                  <a:schemeClr val="tx2"/>
                </a:solidFill>
              </a:rPr>
              <a:t>, K. </a:t>
            </a:r>
            <a:r>
              <a:rPr lang="en-US" altLang="ja-JP" sz="1200" dirty="0" err="1">
                <a:solidFill>
                  <a:schemeClr val="tx2"/>
                </a:solidFill>
              </a:rPr>
              <a:t>Almalki</a:t>
            </a:r>
            <a:r>
              <a:rPr lang="en-US" altLang="ja-JP" sz="1200" dirty="0">
                <a:solidFill>
                  <a:schemeClr val="tx2"/>
                </a:solidFill>
              </a:rPr>
              <a:t>, C. D. Newman, M. W. </a:t>
            </a:r>
            <a:r>
              <a:rPr lang="en-US" altLang="ja-JP" sz="1200" dirty="0" err="1">
                <a:solidFill>
                  <a:schemeClr val="tx2"/>
                </a:solidFill>
              </a:rPr>
              <a:t>Mkaouer,A</a:t>
            </a:r>
            <a:r>
              <a:rPr lang="en-US" altLang="ja-JP" sz="1200" dirty="0">
                <a:solidFill>
                  <a:schemeClr val="tx2"/>
                </a:solidFill>
              </a:rPr>
              <a:t>. </a:t>
            </a:r>
            <a:r>
              <a:rPr lang="en-US" altLang="ja-JP" sz="1200" dirty="0" err="1">
                <a:solidFill>
                  <a:schemeClr val="tx2"/>
                </a:solidFill>
              </a:rPr>
              <a:t>Ouni</a:t>
            </a:r>
            <a:r>
              <a:rPr lang="en-US" altLang="ja-JP" sz="1200" dirty="0">
                <a:solidFill>
                  <a:schemeClr val="tx2"/>
                </a:solidFill>
              </a:rPr>
              <a:t> and F. </a:t>
            </a:r>
            <a:r>
              <a:rPr lang="en-US" altLang="ja-JP" sz="1200" dirty="0" err="1">
                <a:solidFill>
                  <a:schemeClr val="tx2"/>
                </a:solidFill>
              </a:rPr>
              <a:t>Palomba</a:t>
            </a:r>
            <a:r>
              <a:rPr lang="en-US" altLang="ja-JP" sz="1200" dirty="0">
                <a:solidFill>
                  <a:schemeClr val="tx2"/>
                </a:solidFill>
              </a:rPr>
              <a:t>: “On the distribution of test smells </a:t>
            </a:r>
            <a:r>
              <a:rPr lang="en-US" altLang="ja-JP" sz="1200" dirty="0" err="1">
                <a:solidFill>
                  <a:schemeClr val="tx2"/>
                </a:solidFill>
              </a:rPr>
              <a:t>inopen</a:t>
            </a:r>
            <a:r>
              <a:rPr lang="en-US" altLang="ja-JP" sz="1200" dirty="0">
                <a:solidFill>
                  <a:schemeClr val="tx2"/>
                </a:solidFill>
              </a:rPr>
              <a:t> source android applications: An exploratory study”, </a:t>
            </a:r>
            <a:r>
              <a:rPr lang="en-US" altLang="ja-JP" sz="1200" dirty="0" err="1">
                <a:solidFill>
                  <a:schemeClr val="tx2"/>
                </a:solidFill>
              </a:rPr>
              <a:t>Pro.of</a:t>
            </a:r>
            <a:r>
              <a:rPr lang="en-US" altLang="ja-JP" sz="1200" dirty="0">
                <a:solidFill>
                  <a:schemeClr val="tx2"/>
                </a:solidFill>
              </a:rPr>
              <a:t> CASCON, pp. 193–202 (2019).</a:t>
            </a:r>
          </a:p>
        </p:txBody>
      </p:sp>
    </p:spTree>
    <p:extLst>
      <p:ext uri="{BB962C8B-B14F-4D97-AF65-F5344CB8AC3E}">
        <p14:creationId xmlns:p14="http://schemas.microsoft.com/office/powerpoint/2010/main" val="20380132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42893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
        <p:nvSpPr>
          <p:cNvPr id="10" name="角丸四角形吹き出し 9"/>
          <p:cNvSpPr/>
          <p:nvPr/>
        </p:nvSpPr>
        <p:spPr>
          <a:xfrm>
            <a:off x="7929511" y="5852312"/>
            <a:ext cx="3413403" cy="660020"/>
          </a:xfrm>
          <a:prstGeom prst="wedgeRoundRectCallout">
            <a:avLst>
              <a:gd name="adj1" fmla="val -81119"/>
              <a:gd name="adj2" fmla="val -103070"/>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648585" y="5852139"/>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77355" y="5791458"/>
            <a:ext cx="445604" cy="445604"/>
          </a:xfrm>
          <a:prstGeom prst="rect">
            <a:avLst/>
          </a:prstGeom>
        </p:spPr>
      </p:pic>
      <p:sp>
        <p:nvSpPr>
          <p:cNvPr id="8" name="角丸四角形吹き出し 7"/>
          <p:cNvSpPr/>
          <p:nvPr/>
        </p:nvSpPr>
        <p:spPr>
          <a:xfrm>
            <a:off x="1044656" y="270908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err="1" smtClean="0">
                <a:latin typeface="メイリオ" panose="020B0604030504040204" pitchFamily="50" charset="-128"/>
                <a:ea typeface="メイリオ" panose="020B0604030504040204" pitchFamily="50" charset="-128"/>
              </a:rPr>
              <a:t>Defalt</a:t>
            </a:r>
            <a:r>
              <a:rPr lang="en-US" altLang="ja-JP" sz="2000" b="1" dirty="0" smtClean="0">
                <a:latin typeface="メイリオ" panose="020B0604030504040204" pitchFamily="50" charset="-128"/>
                <a:ea typeface="メイリオ" panose="020B0604030504040204" pitchFamily="50" charset="-128"/>
              </a:rPr>
              <a: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597292"/>
            <a:ext cx="445604" cy="445604"/>
          </a:xfrm>
          <a:prstGeom prst="rect">
            <a:avLst/>
          </a:prstGeom>
        </p:spPr>
      </p:pic>
      <p:sp>
        <p:nvSpPr>
          <p:cNvPr id="7" name="角丸四角形吹き出し 6"/>
          <p:cNvSpPr/>
          <p:nvPr/>
        </p:nvSpPr>
        <p:spPr>
          <a:xfrm>
            <a:off x="8159068" y="2674852"/>
            <a:ext cx="3377502" cy="690095"/>
          </a:xfrm>
          <a:prstGeom prst="wedgeRoundRectCallout">
            <a:avLst>
              <a:gd name="adj1" fmla="val -87670"/>
              <a:gd name="adj2" fmla="val 6969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601234"/>
            <a:ext cx="445604" cy="445604"/>
          </a:xfrm>
          <a:prstGeom prst="rect">
            <a:avLst/>
          </a:prstGeom>
        </p:spPr>
      </p:pic>
    </p:spTree>
    <p:extLst>
      <p:ext uri="{BB962C8B-B14F-4D97-AF65-F5344CB8AC3E}">
        <p14:creationId xmlns:p14="http://schemas.microsoft.com/office/powerpoint/2010/main" val="149653339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 name="正方形/長方形 14"/>
          <p:cNvSpPr/>
          <p:nvPr/>
        </p:nvSpPr>
        <p:spPr>
          <a:xfrm>
            <a:off x="3042481" y="3083022"/>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870369"/>
          </a:xfrm>
        </p:spPr>
        <p:txBody>
          <a:bodyPr/>
          <a:lstStyle/>
          <a:p>
            <a:r>
              <a:rPr lang="ja-JP" altLang="en-US" dirty="0"/>
              <a:t>テストコードの良くない実装を表す指標</a:t>
            </a:r>
            <a:endParaRPr lang="en-US" altLang="ja-JP" dirty="0"/>
          </a:p>
          <a:p>
            <a:pPr lvl="1"/>
            <a:r>
              <a:rPr lang="ja-JP" altLang="en-US" dirty="0" smtClean="0"/>
              <a:t>自動生成されたテストコードは多くのテストスメルを含む</a:t>
            </a:r>
            <a:r>
              <a:rPr lang="en-US" altLang="ja-JP" dirty="0" smtClean="0"/>
              <a:t>[4]</a:t>
            </a:r>
          </a:p>
          <a:p>
            <a:endParaRPr kumimoji="1" lang="ja-JP" altLang="en-US" dirty="0"/>
          </a:p>
        </p:txBody>
      </p:sp>
      <p:sp>
        <p:nvSpPr>
          <p:cNvPr id="10" name="角丸四角形吹き出し 9"/>
          <p:cNvSpPr/>
          <p:nvPr/>
        </p:nvSpPr>
        <p:spPr>
          <a:xfrm>
            <a:off x="7878530" y="4905581"/>
            <a:ext cx="3326618" cy="677115"/>
          </a:xfrm>
          <a:prstGeom prst="wedgeRoundRectCallout">
            <a:avLst>
              <a:gd name="adj1" fmla="val -86388"/>
              <a:gd name="adj2" fmla="val -56511"/>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597603" y="4905409"/>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26373" y="4844728"/>
            <a:ext cx="445604" cy="445604"/>
          </a:xfrm>
          <a:prstGeom prst="rect">
            <a:avLst/>
          </a:prstGeom>
        </p:spPr>
      </p:pic>
      <p:sp>
        <p:nvSpPr>
          <p:cNvPr id="8" name="角丸四角形吹き出し 7"/>
          <p:cNvSpPr/>
          <p:nvPr/>
        </p:nvSpPr>
        <p:spPr>
          <a:xfrm>
            <a:off x="1338713" y="2342880"/>
            <a:ext cx="2837915" cy="652249"/>
          </a:xfrm>
          <a:prstGeom prst="wedgeRoundRectCallout">
            <a:avLst>
              <a:gd name="adj1" fmla="val 72607"/>
              <a:gd name="adj2" fmla="val 7134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Default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600" y="2231085"/>
            <a:ext cx="445604" cy="445604"/>
          </a:xfrm>
          <a:prstGeom prst="rect">
            <a:avLst/>
          </a:prstGeom>
        </p:spPr>
      </p:pic>
      <p:sp>
        <p:nvSpPr>
          <p:cNvPr id="7" name="角丸四角形吹き出し 6"/>
          <p:cNvSpPr/>
          <p:nvPr/>
        </p:nvSpPr>
        <p:spPr>
          <a:xfrm>
            <a:off x="7878027" y="2305034"/>
            <a:ext cx="3377502" cy="690095"/>
          </a:xfrm>
          <a:prstGeom prst="wedgeRoundRectCallout">
            <a:avLst>
              <a:gd name="adj1" fmla="val -77906"/>
              <a:gd name="adj2" fmla="val 68606"/>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26373" y="2231416"/>
            <a:ext cx="445604" cy="445604"/>
          </a:xfrm>
          <a:prstGeom prst="rect">
            <a:avLst/>
          </a:prstGeom>
        </p:spPr>
      </p:pic>
      <p:sp>
        <p:nvSpPr>
          <p:cNvPr id="2" name="テキスト ボックス 1"/>
          <p:cNvSpPr txBox="1"/>
          <p:nvPr/>
        </p:nvSpPr>
        <p:spPr>
          <a:xfrm>
            <a:off x="3018006" y="5713524"/>
            <a:ext cx="6120475" cy="400110"/>
          </a:xfrm>
          <a:prstGeom prst="rect">
            <a:avLst/>
          </a:prstGeom>
          <a:noFill/>
        </p:spPr>
        <p:txBody>
          <a:bodyPr wrap="square" rtlCol="0">
            <a:spAutoFit/>
          </a:bodyPr>
          <a:lstStyle/>
          <a:p>
            <a:pPr algn="ctr"/>
            <a:r>
              <a:rPr kumimoji="1" lang="en-US" altLang="ja-JP" sz="2000" dirty="0" err="1" smtClean="0">
                <a:latin typeface="メイリオ" panose="020B0604030504040204" pitchFamily="50" charset="-128"/>
                <a:ea typeface="メイリオ" panose="020B0604030504040204" pitchFamily="50" charset="-128"/>
              </a:rPr>
              <a:t>EvoSuite</a:t>
            </a:r>
            <a:r>
              <a:rPr kumimoji="1" lang="ja-JP" altLang="en-US" sz="2000" dirty="0" smtClean="0">
                <a:latin typeface="メイリオ" panose="020B0604030504040204" pitchFamily="50" charset="-128"/>
                <a:ea typeface="メイリオ" panose="020B0604030504040204" pitchFamily="50" charset="-128"/>
              </a:rPr>
              <a:t>によって自動生成されたテストコードの例</a:t>
            </a:r>
            <a:endParaRPr kumimoji="1" lang="ja-JP" altLang="en-US" sz="2000" dirty="0">
              <a:latin typeface="メイリオ" panose="020B0604030504040204" pitchFamily="50" charset="-128"/>
              <a:ea typeface="メイリオ" panose="020B0604030504040204" pitchFamily="50" charset="-128"/>
            </a:endParaRPr>
          </a:p>
        </p:txBody>
      </p:sp>
      <p:sp>
        <p:nvSpPr>
          <p:cNvPr id="16" name="Rectangle 4"/>
          <p:cNvSpPr>
            <a:spLocks noChangeArrowheads="1"/>
          </p:cNvSpPr>
          <p:nvPr/>
        </p:nvSpPr>
        <p:spPr bwMode="auto">
          <a:xfrm>
            <a:off x="221598" y="6239124"/>
            <a:ext cx="6649897" cy="446489"/>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a:solidFill>
                  <a:schemeClr val="tx2"/>
                </a:solidFill>
              </a:rPr>
              <a:t>[4] F. </a:t>
            </a:r>
            <a:r>
              <a:rPr lang="en-US" altLang="ja-JP" sz="1100" dirty="0" err="1">
                <a:solidFill>
                  <a:schemeClr val="tx2"/>
                </a:solidFill>
              </a:rPr>
              <a:t>Palomba</a:t>
            </a:r>
            <a:r>
              <a:rPr lang="en-US" altLang="ja-JP" sz="1100" dirty="0">
                <a:solidFill>
                  <a:schemeClr val="tx2"/>
                </a:solidFill>
              </a:rPr>
              <a:t>, D. D. </a:t>
            </a:r>
            <a:r>
              <a:rPr lang="en-US" altLang="ja-JP" sz="1100" dirty="0" err="1">
                <a:solidFill>
                  <a:schemeClr val="tx2"/>
                </a:solidFill>
              </a:rPr>
              <a:t>Nucci</a:t>
            </a:r>
            <a:r>
              <a:rPr lang="en-US" altLang="ja-JP" sz="1100" dirty="0">
                <a:solidFill>
                  <a:schemeClr val="tx2"/>
                </a:solidFill>
              </a:rPr>
              <a:t>, A. </a:t>
            </a:r>
            <a:r>
              <a:rPr lang="en-US" altLang="ja-JP" sz="1100" dirty="0" err="1">
                <a:solidFill>
                  <a:schemeClr val="tx2"/>
                </a:solidFill>
              </a:rPr>
              <a:t>Panichella</a:t>
            </a:r>
            <a:r>
              <a:rPr lang="en-US" altLang="ja-JP" sz="1100" dirty="0">
                <a:solidFill>
                  <a:schemeClr val="tx2"/>
                </a:solidFill>
              </a:rPr>
              <a:t>, R. </a:t>
            </a:r>
            <a:r>
              <a:rPr lang="en-US" altLang="ja-JP" sz="1100" dirty="0" err="1">
                <a:solidFill>
                  <a:schemeClr val="tx2"/>
                </a:solidFill>
              </a:rPr>
              <a:t>Oliveto</a:t>
            </a:r>
            <a:r>
              <a:rPr lang="en-US" altLang="ja-JP" sz="1100" dirty="0">
                <a:solidFill>
                  <a:schemeClr val="tx2"/>
                </a:solidFill>
              </a:rPr>
              <a:t>, and A. D. Lucia. On the diﬀusion of test smells in automatically generated test code: An empirical </a:t>
            </a:r>
            <a:r>
              <a:rPr lang="en-US" altLang="ja-JP" sz="1100" dirty="0" smtClean="0">
                <a:solidFill>
                  <a:schemeClr val="tx2"/>
                </a:solidFill>
              </a:rPr>
              <a:t>study.</a:t>
            </a:r>
            <a:r>
              <a:rPr lang="ja-JP" altLang="en-US" sz="1100" dirty="0" smtClean="0">
                <a:solidFill>
                  <a:schemeClr val="tx2"/>
                </a:solidFill>
              </a:rPr>
              <a:t> </a:t>
            </a:r>
            <a:r>
              <a:rPr lang="en-US" altLang="ja-JP" sz="1100" dirty="0" smtClean="0">
                <a:solidFill>
                  <a:schemeClr val="tx2"/>
                </a:solidFill>
              </a:rPr>
              <a:t>Pro. </a:t>
            </a:r>
            <a:r>
              <a:rPr lang="en-US" altLang="ja-JP" sz="1100" dirty="0">
                <a:solidFill>
                  <a:schemeClr val="tx2"/>
                </a:solidFill>
              </a:rPr>
              <a:t>of </a:t>
            </a:r>
            <a:r>
              <a:rPr lang="en-US" altLang="ja-JP" sz="1100" dirty="0" smtClean="0">
                <a:solidFill>
                  <a:schemeClr val="tx2"/>
                </a:solidFill>
              </a:rPr>
              <a:t>SBST, </a:t>
            </a:r>
            <a:r>
              <a:rPr lang="en-US" altLang="ja-JP" sz="1100" dirty="0">
                <a:solidFill>
                  <a:schemeClr val="tx2"/>
                </a:solidFill>
              </a:rPr>
              <a:t>pages 5–14, 2016. </a:t>
            </a:r>
            <a:r>
              <a:rPr lang="ja-JP" altLang="en-US" sz="1100" dirty="0" smtClean="0">
                <a:solidFill>
                  <a:schemeClr val="tx2"/>
                </a:solidFill>
              </a:rPr>
              <a:t> </a:t>
            </a:r>
            <a:endParaRPr lang="en-US" altLang="ja-JP" sz="1100" dirty="0">
              <a:solidFill>
                <a:schemeClr val="tx2"/>
              </a:solidFill>
            </a:endParaRPr>
          </a:p>
        </p:txBody>
      </p:sp>
    </p:spTree>
    <p:extLst>
      <p:ext uri="{BB962C8B-B14F-4D97-AF65-F5344CB8AC3E}">
        <p14:creationId xmlns:p14="http://schemas.microsoft.com/office/powerpoint/2010/main" val="13544859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solidFill>
                  <a:schemeClr val="bg1"/>
                </a:solidFill>
              </a:rPr>
              <a:t>ソフトウェアテスト</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653725"/>
            <a:ext cx="10515600" cy="1180962"/>
          </a:xfrm>
        </p:spPr>
        <p:txBody>
          <a:bodyPr/>
          <a:lstStyle/>
          <a:p>
            <a:r>
              <a:rPr kumimoji="1" lang="ja-JP" altLang="en-US" dirty="0" smtClean="0"/>
              <a:t>ソフトウェア開発におけるソフトウェアの品質を確かめる工程</a:t>
            </a:r>
          </a:p>
        </p:txBody>
      </p:sp>
      <p:sp>
        <p:nvSpPr>
          <p:cNvPr id="5" name="山形 4"/>
          <p:cNvSpPr/>
          <p:nvPr/>
        </p:nvSpPr>
        <p:spPr>
          <a:xfrm>
            <a:off x="1118554" y="2834687"/>
            <a:ext cx="1743869"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要件定義</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8" name="山形 7"/>
          <p:cNvSpPr/>
          <p:nvPr/>
        </p:nvSpPr>
        <p:spPr>
          <a:xfrm>
            <a:off x="5695985" y="2834687"/>
            <a:ext cx="2826024" cy="1719470"/>
          </a:xfrm>
          <a:prstGeom prst="chevron">
            <a:avLst>
              <a:gd name="adj" fmla="val 21543"/>
            </a:avLst>
          </a:prstGeom>
          <a:solidFill>
            <a:schemeClr val="bg2"/>
          </a:solidFill>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テスト</a:t>
            </a:r>
            <a:endParaRPr kumimoji="1" lang="en-US" altLang="ja-JP" sz="2400"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lang="ja-JP" altLang="en-US" b="1" dirty="0" smtClean="0">
                <a:solidFill>
                  <a:schemeClr val="tx1"/>
                </a:solidFill>
                <a:latin typeface="メイリオ" panose="020B0604030504040204" pitchFamily="50" charset="-128"/>
                <a:ea typeface="メイリオ" panose="020B0604030504040204" pitchFamily="50" charset="-128"/>
              </a:rPr>
              <a:t>単体テスト</a:t>
            </a:r>
            <a:endParaRPr lang="en-US" altLang="ja-JP" b="1"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kumimoji="1" lang="ja-JP" altLang="en-US" dirty="0" smtClean="0">
                <a:solidFill>
                  <a:schemeClr val="tx1"/>
                </a:solidFill>
                <a:latin typeface="メイリオ" panose="020B0604030504040204" pitchFamily="50" charset="-128"/>
                <a:ea typeface="メイリオ" panose="020B0604030504040204" pitchFamily="50" charset="-128"/>
              </a:rPr>
              <a:t>結合テスト</a:t>
            </a:r>
            <a:endParaRPr kumimoji="1" lang="en-US" altLang="ja-JP"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lang="ja-JP" altLang="en-US" dirty="0" smtClean="0">
                <a:solidFill>
                  <a:schemeClr val="tx1"/>
                </a:solidFill>
                <a:latin typeface="メイリオ" panose="020B0604030504040204" pitchFamily="50" charset="-128"/>
                <a:ea typeface="メイリオ" panose="020B0604030504040204" pitchFamily="50" charset="-128"/>
              </a:rPr>
              <a:t>システムテスト</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 name="角丸四角形吹き出し 8"/>
          <p:cNvSpPr/>
          <p:nvPr/>
        </p:nvSpPr>
        <p:spPr>
          <a:xfrm>
            <a:off x="1352401" y="4948657"/>
            <a:ext cx="7828721" cy="787132"/>
          </a:xfrm>
          <a:prstGeom prst="wedgeRoundRectCallout">
            <a:avLst>
              <a:gd name="adj1" fmla="val 21440"/>
              <a:gd name="adj2" fmla="val -119076"/>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400" dirty="0" smtClean="0">
                <a:latin typeface="メイリオ" panose="020B0604030504040204" pitchFamily="50" charset="-128"/>
                <a:ea typeface="メイリオ" panose="020B0604030504040204" pitchFamily="50" charset="-128"/>
              </a:rPr>
              <a:t>開発</a:t>
            </a:r>
            <a:r>
              <a:rPr lang="ja-JP" altLang="en-US" sz="2400" dirty="0">
                <a:latin typeface="メイリオ" panose="020B0604030504040204" pitchFamily="50" charset="-128"/>
                <a:ea typeface="メイリオ" panose="020B0604030504040204" pitchFamily="50" charset="-128"/>
              </a:rPr>
              <a:t>全体</a:t>
            </a:r>
            <a:r>
              <a:rPr lang="ja-JP" altLang="en-US" sz="2400" dirty="0" smtClean="0">
                <a:latin typeface="メイリオ" panose="020B0604030504040204" pitchFamily="50" charset="-128"/>
                <a:ea typeface="メイリオ" panose="020B0604030504040204" pitchFamily="50" charset="-128"/>
              </a:rPr>
              <a:t>の</a:t>
            </a:r>
            <a:r>
              <a:rPr lang="en-US" altLang="ja-JP" sz="2400" dirty="0" smtClean="0">
                <a:latin typeface="メイリオ" panose="020B0604030504040204" pitchFamily="50" charset="-128"/>
                <a:ea typeface="メイリオ" panose="020B0604030504040204" pitchFamily="50" charset="-128"/>
              </a:rPr>
              <a:t>30~50%</a:t>
            </a:r>
            <a:r>
              <a:rPr lang="ja-JP" altLang="en-US" sz="2400" dirty="0">
                <a:latin typeface="メイリオ" panose="020B0604030504040204" pitchFamily="50" charset="-128"/>
                <a:ea typeface="メイリオ" panose="020B0604030504040204" pitchFamily="50" charset="-128"/>
              </a:rPr>
              <a:t>の費用を</a:t>
            </a:r>
            <a:r>
              <a:rPr lang="ja-JP" altLang="en-US" sz="2400" dirty="0" smtClean="0">
                <a:latin typeface="メイリオ" panose="020B0604030504040204" pitchFamily="50" charset="-128"/>
                <a:ea typeface="メイリオ" panose="020B0604030504040204" pitchFamily="50" charset="-128"/>
              </a:rPr>
              <a:t>占めると言われている</a:t>
            </a:r>
            <a:r>
              <a:rPr lang="en-US" altLang="ja-JP" sz="2400" dirty="0" smtClean="0">
                <a:latin typeface="メイリオ" panose="020B0604030504040204" pitchFamily="50" charset="-128"/>
                <a:ea typeface="メイリオ" panose="020B0604030504040204" pitchFamily="50" charset="-128"/>
              </a:rPr>
              <a:t>[1]</a:t>
            </a:r>
            <a:endParaRPr lang="ja-JP" altLang="en-US" sz="2400" dirty="0">
              <a:latin typeface="メイリオ" panose="020B0604030504040204" pitchFamily="50" charset="-128"/>
              <a:ea typeface="メイリオ" panose="020B0604030504040204" pitchFamily="50" charset="-128"/>
            </a:endParaRPr>
          </a:p>
        </p:txBody>
      </p:sp>
      <p:sp>
        <p:nvSpPr>
          <p:cNvPr id="10" name="Rectangle 4"/>
          <p:cNvSpPr>
            <a:spLocks noChangeArrowheads="1"/>
          </p:cNvSpPr>
          <p:nvPr/>
        </p:nvSpPr>
        <p:spPr bwMode="auto">
          <a:xfrm>
            <a:off x="881899" y="6231135"/>
            <a:ext cx="10582888" cy="307777"/>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[1] M. </a:t>
            </a:r>
            <a:r>
              <a:rPr lang="en-US" altLang="ja-JP" sz="1400" dirty="0" err="1" smtClean="0">
                <a:solidFill>
                  <a:schemeClr val="tx2"/>
                </a:solidFill>
              </a:rPr>
              <a:t>Ellims</a:t>
            </a:r>
            <a:r>
              <a:rPr lang="en-US" altLang="ja-JP" sz="1400" dirty="0" smtClean="0">
                <a:solidFill>
                  <a:schemeClr val="tx2"/>
                </a:solidFill>
              </a:rPr>
              <a:t> </a:t>
            </a:r>
            <a:r>
              <a:rPr lang="en-US" altLang="ja-JP" sz="1400" dirty="0">
                <a:solidFill>
                  <a:schemeClr val="tx2"/>
                </a:solidFill>
              </a:rPr>
              <a:t>and </a:t>
            </a:r>
            <a:r>
              <a:rPr lang="en-US" altLang="ja-JP" sz="1400" dirty="0" smtClean="0">
                <a:solidFill>
                  <a:schemeClr val="tx2"/>
                </a:solidFill>
              </a:rPr>
              <a:t>J. Bridges and D. C. </a:t>
            </a:r>
            <a:r>
              <a:rPr lang="en-US" altLang="ja-JP" sz="1400" dirty="0" err="1" smtClean="0">
                <a:solidFill>
                  <a:schemeClr val="tx2"/>
                </a:solidFill>
              </a:rPr>
              <a:t>Ince</a:t>
            </a:r>
            <a:r>
              <a:rPr lang="en-US" altLang="ja-JP" sz="1400" dirty="0" smtClean="0">
                <a:solidFill>
                  <a:schemeClr val="tx2"/>
                </a:solidFill>
              </a:rPr>
              <a:t>. </a:t>
            </a:r>
            <a:r>
              <a:rPr lang="en-US" altLang="ja-JP" sz="1400" dirty="0">
                <a:solidFill>
                  <a:schemeClr val="tx2"/>
                </a:solidFill>
              </a:rPr>
              <a:t>The Economics of Unit Testing. Empirical Software Engineering</a:t>
            </a:r>
            <a:r>
              <a:rPr lang="en-US" altLang="ja-JP" sz="1400" dirty="0" smtClean="0">
                <a:solidFill>
                  <a:schemeClr val="tx2"/>
                </a:solidFill>
              </a:rPr>
              <a:t>, 11(1):5-31, 2006.</a:t>
            </a:r>
            <a:endParaRPr lang="en-US" altLang="ja-JP" sz="1400" dirty="0">
              <a:solidFill>
                <a:schemeClr val="tx2"/>
              </a:solidFill>
            </a:endParaRPr>
          </a:p>
        </p:txBody>
      </p:sp>
      <p:sp>
        <p:nvSpPr>
          <p:cNvPr id="11" name="テキスト ボックス 10"/>
          <p:cNvSpPr txBox="1"/>
          <p:nvPr/>
        </p:nvSpPr>
        <p:spPr>
          <a:xfrm>
            <a:off x="2920763" y="2402211"/>
            <a:ext cx="325258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ソフトウェア開発プロセス</a:t>
            </a:r>
            <a:endParaRPr kumimoji="1" lang="ja-JP" altLang="en-US" sz="2000" dirty="0">
              <a:latin typeface="メイリオ" panose="020B0604030504040204" pitchFamily="50" charset="-128"/>
              <a:ea typeface="メイリオ" panose="020B0604030504040204" pitchFamily="50" charset="-128"/>
            </a:endParaRPr>
          </a:p>
        </p:txBody>
      </p:sp>
      <p:sp>
        <p:nvSpPr>
          <p:cNvPr id="12" name="山形 11"/>
          <p:cNvSpPr/>
          <p:nvPr/>
        </p:nvSpPr>
        <p:spPr>
          <a:xfrm>
            <a:off x="4165128" y="2834687"/>
            <a:ext cx="1743869"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実装</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13" name="山形 12"/>
          <p:cNvSpPr/>
          <p:nvPr/>
        </p:nvSpPr>
        <p:spPr>
          <a:xfrm>
            <a:off x="2649411" y="2834687"/>
            <a:ext cx="1743869"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設計</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14" name="山形 13"/>
          <p:cNvSpPr/>
          <p:nvPr/>
        </p:nvSpPr>
        <p:spPr>
          <a:xfrm>
            <a:off x="8259438" y="2834687"/>
            <a:ext cx="2544314"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r>
              <a:rPr kumimoji="1" lang="ja-JP" altLang="en-US" sz="2400" dirty="0" smtClean="0">
                <a:solidFill>
                  <a:schemeClr val="tx1"/>
                </a:solidFill>
                <a:latin typeface="メイリオ" panose="020B0604030504040204" pitchFamily="50" charset="-128"/>
                <a:ea typeface="メイリオ" panose="020B0604030504040204" pitchFamily="50" charset="-128"/>
              </a:rPr>
              <a:t>保守</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15" name="波線 14"/>
          <p:cNvSpPr/>
          <p:nvPr/>
        </p:nvSpPr>
        <p:spPr>
          <a:xfrm rot="5400000">
            <a:off x="8804928" y="3379715"/>
            <a:ext cx="2215625" cy="629414"/>
          </a:xfrm>
          <a:prstGeom prst="wave">
            <a:avLst>
              <a:gd name="adj1" fmla="val 20000"/>
              <a:gd name="adj2" fmla="val 0"/>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318101844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Step3:</a:t>
            </a:r>
            <a:r>
              <a:rPr lang="en-US" altLang="ja-JP" dirty="0">
                <a:solidFill>
                  <a:schemeClr val="bg1"/>
                </a:solidFill>
              </a:rPr>
              <a:t> </a:t>
            </a:r>
            <a:r>
              <a:rPr lang="ja-JP" altLang="en-US" dirty="0">
                <a:solidFill>
                  <a:schemeClr val="bg1"/>
                </a:solidFill>
              </a:rPr>
              <a:t>テストスメルの検出</a:t>
            </a:r>
            <a:endParaRPr kumimoji="1" lang="ja-JP" altLang="en-US" dirty="0">
              <a:solidFill>
                <a:schemeClr val="bg1"/>
              </a:solidFill>
            </a:endParaRPr>
          </a:p>
        </p:txBody>
      </p:sp>
      <p:sp>
        <p:nvSpPr>
          <p:cNvPr id="14" name="Rectangle 4"/>
          <p:cNvSpPr>
            <a:spLocks noChangeArrowheads="1"/>
          </p:cNvSpPr>
          <p:nvPr/>
        </p:nvSpPr>
        <p:spPr bwMode="auto">
          <a:xfrm>
            <a:off x="1021049" y="6104790"/>
            <a:ext cx="9977964"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[6] A</a:t>
            </a:r>
            <a:r>
              <a:rPr lang="en-US" altLang="ja-JP" sz="1200" dirty="0">
                <a:solidFill>
                  <a:schemeClr val="tx2"/>
                </a:solidFill>
              </a:rPr>
              <a:t>. </a:t>
            </a:r>
            <a:r>
              <a:rPr lang="en-US" altLang="ja-JP" sz="1200" dirty="0" err="1">
                <a:solidFill>
                  <a:schemeClr val="tx2"/>
                </a:solidFill>
              </a:rPr>
              <a:t>Peruma</a:t>
            </a:r>
            <a:r>
              <a:rPr lang="en-US" altLang="ja-JP" sz="1200" dirty="0">
                <a:solidFill>
                  <a:schemeClr val="tx2"/>
                </a:solidFill>
              </a:rPr>
              <a:t>, K. </a:t>
            </a:r>
            <a:r>
              <a:rPr lang="en-US" altLang="ja-JP" sz="1200" dirty="0" err="1">
                <a:solidFill>
                  <a:schemeClr val="tx2"/>
                </a:solidFill>
              </a:rPr>
              <a:t>Almalki</a:t>
            </a:r>
            <a:r>
              <a:rPr lang="en-US" altLang="ja-JP" sz="1200" dirty="0">
                <a:solidFill>
                  <a:schemeClr val="tx2"/>
                </a:solidFill>
              </a:rPr>
              <a:t>, C. D. Newman, M. W. </a:t>
            </a:r>
            <a:r>
              <a:rPr lang="en-US" altLang="ja-JP" sz="1200" dirty="0" err="1">
                <a:solidFill>
                  <a:schemeClr val="tx2"/>
                </a:solidFill>
              </a:rPr>
              <a:t>Mkaouer,A</a:t>
            </a:r>
            <a:r>
              <a:rPr lang="en-US" altLang="ja-JP" sz="1200" dirty="0">
                <a:solidFill>
                  <a:schemeClr val="tx2"/>
                </a:solidFill>
              </a:rPr>
              <a:t>. </a:t>
            </a:r>
            <a:r>
              <a:rPr lang="en-US" altLang="ja-JP" sz="1200" dirty="0" err="1">
                <a:solidFill>
                  <a:schemeClr val="tx2"/>
                </a:solidFill>
              </a:rPr>
              <a:t>Ouni</a:t>
            </a:r>
            <a:r>
              <a:rPr lang="en-US" altLang="ja-JP" sz="1200" dirty="0">
                <a:solidFill>
                  <a:schemeClr val="tx2"/>
                </a:solidFill>
              </a:rPr>
              <a:t> and F. </a:t>
            </a:r>
            <a:r>
              <a:rPr lang="en-US" altLang="ja-JP" sz="1200" dirty="0" err="1">
                <a:solidFill>
                  <a:schemeClr val="tx2"/>
                </a:solidFill>
              </a:rPr>
              <a:t>Palomba</a:t>
            </a:r>
            <a:r>
              <a:rPr lang="en-US" altLang="ja-JP" sz="1200" dirty="0">
                <a:solidFill>
                  <a:schemeClr val="tx2"/>
                </a:solidFill>
              </a:rPr>
              <a:t>: “On the distribution of test smells </a:t>
            </a:r>
            <a:r>
              <a:rPr lang="en-US" altLang="ja-JP" sz="1200" dirty="0" err="1">
                <a:solidFill>
                  <a:schemeClr val="tx2"/>
                </a:solidFill>
              </a:rPr>
              <a:t>inopen</a:t>
            </a:r>
            <a:r>
              <a:rPr lang="en-US" altLang="ja-JP" sz="1200" dirty="0">
                <a:solidFill>
                  <a:schemeClr val="tx2"/>
                </a:solidFill>
              </a:rPr>
              <a:t> source android applications: An exploratory study”, </a:t>
            </a:r>
            <a:r>
              <a:rPr lang="en-US" altLang="ja-JP" sz="1200" dirty="0" err="1">
                <a:solidFill>
                  <a:schemeClr val="tx2"/>
                </a:solidFill>
              </a:rPr>
              <a:t>Pro.of</a:t>
            </a:r>
            <a:r>
              <a:rPr lang="en-US" altLang="ja-JP" sz="1200" dirty="0">
                <a:solidFill>
                  <a:schemeClr val="tx2"/>
                </a:solidFill>
              </a:rPr>
              <a:t> CASCON, pp. 193–202 (2019).</a:t>
            </a:r>
          </a:p>
        </p:txBody>
      </p:sp>
      <p:sp>
        <p:nvSpPr>
          <p:cNvPr id="15" name="正方形/長方形 14"/>
          <p:cNvSpPr/>
          <p:nvPr/>
        </p:nvSpPr>
        <p:spPr>
          <a:xfrm>
            <a:off x="3042481" y="3083022"/>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16" name="コンテンツ プレースホルダー 2"/>
          <p:cNvSpPr>
            <a:spLocks noGrp="1"/>
          </p:cNvSpPr>
          <p:nvPr>
            <p:ph idx="1"/>
          </p:nvPr>
        </p:nvSpPr>
        <p:spPr>
          <a:xfrm>
            <a:off x="838200" y="1280720"/>
            <a:ext cx="10611678" cy="1175691"/>
          </a:xfrm>
        </p:spPr>
        <p:txBody>
          <a:bodyPr>
            <a:normAutofit fontScale="92500" lnSpcReduction="10000"/>
          </a:bodyPr>
          <a:lstStyle/>
          <a:p>
            <a:r>
              <a:rPr lang="ja-JP" altLang="en-US" dirty="0" smtClean="0"/>
              <a:t>テストスメル</a:t>
            </a:r>
            <a:r>
              <a:rPr lang="en-US" altLang="ja-JP" dirty="0" smtClean="0"/>
              <a:t>: </a:t>
            </a:r>
            <a:r>
              <a:rPr lang="ja-JP" altLang="en-US" dirty="0" smtClean="0"/>
              <a:t>テストコード</a:t>
            </a:r>
            <a:r>
              <a:rPr lang="ja-JP" altLang="en-US" dirty="0"/>
              <a:t>の良くない実装を表す指標</a:t>
            </a:r>
            <a:endParaRPr lang="en-US" altLang="ja-JP" dirty="0"/>
          </a:p>
          <a:p>
            <a:pPr lvl="1"/>
            <a:r>
              <a:rPr lang="en-US" altLang="ja-JP" dirty="0"/>
              <a:t>Beck</a:t>
            </a:r>
            <a:r>
              <a:rPr lang="ja-JP" altLang="en-US" dirty="0"/>
              <a:t>ら</a:t>
            </a:r>
            <a:r>
              <a:rPr lang="en-US" altLang="ja-JP" dirty="0"/>
              <a:t>[3]</a:t>
            </a:r>
            <a:r>
              <a:rPr lang="ja-JP" altLang="en-US" dirty="0"/>
              <a:t>は、テストコードも適切に設計することの重要性を提唱した</a:t>
            </a:r>
            <a:endParaRPr lang="en-US" altLang="ja-JP" dirty="0"/>
          </a:p>
          <a:p>
            <a:pPr lvl="1"/>
            <a:r>
              <a:rPr lang="en-US" altLang="ja-JP" dirty="0" err="1"/>
              <a:t>Deursen</a:t>
            </a:r>
            <a:r>
              <a:rPr lang="ja-JP" altLang="en-US" dirty="0"/>
              <a:t>ら</a:t>
            </a:r>
            <a:r>
              <a:rPr lang="en-US" altLang="ja-JP" dirty="0"/>
              <a:t>[4]</a:t>
            </a:r>
            <a:r>
              <a:rPr lang="ja-JP" altLang="en-US" dirty="0"/>
              <a:t>は、</a:t>
            </a:r>
            <a:r>
              <a:rPr lang="en-US" altLang="ja-JP" dirty="0"/>
              <a:t>11</a:t>
            </a:r>
            <a:r>
              <a:rPr lang="ja-JP" altLang="en-US" dirty="0"/>
              <a:t>種類のテストスメルを提唱した</a:t>
            </a:r>
            <a:r>
              <a:rPr lang="en-US" altLang="ja-JP" dirty="0"/>
              <a:t>(</a:t>
            </a:r>
            <a:r>
              <a:rPr lang="ja-JP" altLang="en-US" dirty="0"/>
              <a:t>現在</a:t>
            </a:r>
            <a:r>
              <a:rPr lang="en-US" altLang="ja-JP" dirty="0"/>
              <a:t>19</a:t>
            </a:r>
            <a:r>
              <a:rPr lang="ja-JP" altLang="en-US" dirty="0"/>
              <a:t>種類</a:t>
            </a:r>
            <a:r>
              <a:rPr lang="en-US" altLang="ja-JP" dirty="0"/>
              <a:t>)</a:t>
            </a:r>
          </a:p>
          <a:p>
            <a:endParaRPr kumimoji="1" lang="ja-JP" altLang="en-US" dirty="0"/>
          </a:p>
        </p:txBody>
      </p:sp>
      <p:sp>
        <p:nvSpPr>
          <p:cNvPr id="17" name="角丸四角形吹き出し 16"/>
          <p:cNvSpPr/>
          <p:nvPr/>
        </p:nvSpPr>
        <p:spPr>
          <a:xfrm>
            <a:off x="7878530" y="4905581"/>
            <a:ext cx="3326618" cy="677115"/>
          </a:xfrm>
          <a:prstGeom prst="wedgeRoundRectCallout">
            <a:avLst>
              <a:gd name="adj1" fmla="val -86388"/>
              <a:gd name="adj2" fmla="val -56511"/>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8" name="正方形/長方形 17"/>
          <p:cNvSpPr/>
          <p:nvPr/>
        </p:nvSpPr>
        <p:spPr>
          <a:xfrm>
            <a:off x="7597603" y="4905409"/>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9" name="図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26373" y="4844728"/>
            <a:ext cx="445604" cy="445604"/>
          </a:xfrm>
          <a:prstGeom prst="rect">
            <a:avLst/>
          </a:prstGeom>
        </p:spPr>
      </p:pic>
      <p:sp>
        <p:nvSpPr>
          <p:cNvPr id="20" name="角丸四角形吹き出し 19"/>
          <p:cNvSpPr/>
          <p:nvPr/>
        </p:nvSpPr>
        <p:spPr>
          <a:xfrm>
            <a:off x="1338713" y="2342880"/>
            <a:ext cx="2837915" cy="652249"/>
          </a:xfrm>
          <a:prstGeom prst="wedgeRoundRectCallout">
            <a:avLst>
              <a:gd name="adj1" fmla="val 72607"/>
              <a:gd name="adj2" fmla="val 7134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Default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21" name="図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600" y="2231085"/>
            <a:ext cx="445604" cy="445604"/>
          </a:xfrm>
          <a:prstGeom prst="rect">
            <a:avLst/>
          </a:prstGeom>
        </p:spPr>
      </p:pic>
      <p:sp>
        <p:nvSpPr>
          <p:cNvPr id="22" name="角丸四角形吹き出し 21"/>
          <p:cNvSpPr/>
          <p:nvPr/>
        </p:nvSpPr>
        <p:spPr>
          <a:xfrm>
            <a:off x="7878027" y="2305034"/>
            <a:ext cx="3377502" cy="690095"/>
          </a:xfrm>
          <a:prstGeom prst="wedgeRoundRectCallout">
            <a:avLst>
              <a:gd name="adj1" fmla="val -77906"/>
              <a:gd name="adj2" fmla="val 68606"/>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23" name="図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26373" y="2231416"/>
            <a:ext cx="445604" cy="445604"/>
          </a:xfrm>
          <a:prstGeom prst="rect">
            <a:avLst/>
          </a:prstGeom>
        </p:spPr>
      </p:pic>
      <p:sp>
        <p:nvSpPr>
          <p:cNvPr id="24" name="テキスト ボックス 23"/>
          <p:cNvSpPr txBox="1"/>
          <p:nvPr/>
        </p:nvSpPr>
        <p:spPr>
          <a:xfrm>
            <a:off x="3018006" y="5713524"/>
            <a:ext cx="6120475" cy="400110"/>
          </a:xfrm>
          <a:prstGeom prst="rect">
            <a:avLst/>
          </a:prstGeom>
          <a:noFill/>
        </p:spPr>
        <p:txBody>
          <a:bodyPr wrap="square" rtlCol="0">
            <a:spAutoFit/>
          </a:bodyPr>
          <a:lstStyle/>
          <a:p>
            <a:pPr algn="ctr"/>
            <a:r>
              <a:rPr kumimoji="1" lang="en-US" altLang="ja-JP" sz="2000" dirty="0" err="1" smtClean="0">
                <a:latin typeface="メイリオ" panose="020B0604030504040204" pitchFamily="50" charset="-128"/>
                <a:ea typeface="メイリオ" panose="020B0604030504040204" pitchFamily="50" charset="-128"/>
              </a:rPr>
              <a:t>EvoSuite</a:t>
            </a:r>
            <a:r>
              <a:rPr kumimoji="1" lang="ja-JP" altLang="en-US" sz="2000" dirty="0" smtClean="0">
                <a:latin typeface="メイリオ" panose="020B0604030504040204" pitchFamily="50" charset="-128"/>
                <a:ea typeface="メイリオ" panose="020B0604030504040204" pitchFamily="50" charset="-128"/>
              </a:rPr>
              <a:t>によって自動生成されたテストコードの例</a:t>
            </a:r>
            <a:endParaRPr kumimoji="1" lang="ja-JP" altLang="en-US"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8558857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Step2: </a:t>
            </a:r>
            <a:r>
              <a:rPr lang="ja-JP" altLang="en-US" dirty="0">
                <a:solidFill>
                  <a:schemeClr val="bg1"/>
                </a:solidFill>
              </a:rPr>
              <a:t>テストコードの検索</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463772"/>
            <a:ext cx="10515600" cy="1706498"/>
          </a:xfrm>
        </p:spPr>
        <p:txBody>
          <a:bodyPr/>
          <a:lstStyle/>
          <a:p>
            <a:r>
              <a:rPr lang="ja-JP" altLang="en-US" dirty="0"/>
              <a:t>類似</a:t>
            </a:r>
            <a:r>
              <a:rPr lang="ja-JP" altLang="en-US" dirty="0" smtClean="0"/>
              <a:t>コード片に対応するテストコードを検索</a:t>
            </a:r>
            <a:endParaRPr lang="en-US" altLang="ja-JP" dirty="0" smtClean="0"/>
          </a:p>
          <a:p>
            <a:pPr marL="914400" lvl="1" indent="-457200">
              <a:buFont typeface="+mj-ea"/>
              <a:buAutoNum type="circleNumDbPlain"/>
            </a:pPr>
            <a:r>
              <a:rPr lang="ja-JP" altLang="en-US" dirty="0" smtClean="0"/>
              <a:t>命名規則によるクラス単位での対応付け</a:t>
            </a:r>
            <a:endParaRPr lang="en-US" altLang="ja-JP" dirty="0" smtClean="0"/>
          </a:p>
          <a:p>
            <a:pPr marL="914400" lvl="1" indent="-457200">
              <a:buFont typeface="+mj-ea"/>
              <a:buAutoNum type="circleNumDbPlain"/>
            </a:pPr>
            <a:r>
              <a:rPr lang="ja-JP" altLang="en-US" dirty="0" smtClean="0"/>
              <a:t>テストコード内のメソッド呼び出しを確認</a:t>
            </a:r>
            <a:endParaRPr lang="en-US" altLang="ja-JP" dirty="0" smtClean="0"/>
          </a:p>
          <a:p>
            <a:pPr marL="914400" lvl="1" indent="-457200">
              <a:buFont typeface="+mj-ea"/>
              <a:buAutoNum type="circleNumDbPlain"/>
            </a:pPr>
            <a:r>
              <a:rPr lang="ja-JP" altLang="en-US" dirty="0" smtClean="0"/>
              <a:t>メソッド名の比較による対応付け</a:t>
            </a:r>
            <a:endParaRPr lang="en-US" altLang="ja-JP" dirty="0" smtClean="0"/>
          </a:p>
          <a:p>
            <a:pPr lvl="1"/>
            <a:endParaRPr lang="en-US" altLang="ja-JP" dirty="0" smtClean="0"/>
          </a:p>
        </p:txBody>
      </p:sp>
      <p:sp>
        <p:nvSpPr>
          <p:cNvPr id="5" name="テキスト ボックス 4"/>
          <p:cNvSpPr txBox="1"/>
          <p:nvPr/>
        </p:nvSpPr>
        <p:spPr>
          <a:xfrm>
            <a:off x="7399123" y="5956240"/>
            <a:ext cx="4005159"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類似</a:t>
            </a:r>
            <a:r>
              <a:rPr lang="ja-JP" altLang="en-US" sz="2000" dirty="0" smtClean="0">
                <a:latin typeface="メイリオ" panose="020B0604030504040204" pitchFamily="50" charset="-128"/>
                <a:ea typeface="メイリオ" panose="020B0604030504040204" pitchFamily="50" charset="-128"/>
              </a:rPr>
              <a:t>コード片</a:t>
            </a:r>
            <a:r>
              <a:rPr lang="en-US" altLang="ja-JP" sz="2000" dirty="0" smtClean="0">
                <a:latin typeface="メイリオ" panose="020B0604030504040204" pitchFamily="50" charset="-128"/>
                <a:ea typeface="メイリオ" panose="020B0604030504040204" pitchFamily="50" charset="-128"/>
              </a:rPr>
              <a:t>(</a:t>
            </a:r>
            <a:r>
              <a:rPr lang="ja-JP" altLang="en-US" sz="2000" dirty="0" smtClean="0">
                <a:latin typeface="メイリオ" panose="020B0604030504040204" pitchFamily="50" charset="-128"/>
                <a:ea typeface="メイリオ" panose="020B0604030504040204" pitchFamily="50" charset="-128"/>
              </a:rPr>
              <a:t>テスト対象</a:t>
            </a:r>
            <a:r>
              <a:rPr lang="en-US" altLang="ja-JP" sz="2000" dirty="0" smtClean="0">
                <a:latin typeface="メイリオ" panose="020B0604030504040204" pitchFamily="50" charset="-128"/>
                <a:ea typeface="メイリオ" panose="020B0604030504040204" pitchFamily="50" charset="-128"/>
              </a:rPr>
              <a:t>)</a:t>
            </a:r>
            <a:endParaRPr kumimoji="1" lang="ja-JP" altLang="en-US" sz="2000" dirty="0">
              <a:latin typeface="メイリオ" panose="020B0604030504040204" pitchFamily="50" charset="-128"/>
              <a:ea typeface="メイリオ" panose="020B0604030504040204" pitchFamily="50" charset="-128"/>
            </a:endParaRPr>
          </a:p>
        </p:txBody>
      </p:sp>
      <p:sp>
        <p:nvSpPr>
          <p:cNvPr id="6" name="テキスト ボックス 5"/>
          <p:cNvSpPr txBox="1"/>
          <p:nvPr/>
        </p:nvSpPr>
        <p:spPr>
          <a:xfrm>
            <a:off x="2523320" y="5956240"/>
            <a:ext cx="1908387"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テストコード</a:t>
            </a:r>
            <a:endParaRPr kumimoji="1" lang="ja-JP" altLang="en-US" sz="2000" dirty="0">
              <a:latin typeface="メイリオ" panose="020B0604030504040204" pitchFamily="50" charset="-128"/>
              <a:ea typeface="メイリオ" panose="020B0604030504040204" pitchFamily="50" charset="-128"/>
            </a:endParaRPr>
          </a:p>
        </p:txBody>
      </p:sp>
      <p:sp>
        <p:nvSpPr>
          <p:cNvPr id="7" name="正方形/長方形 6"/>
          <p:cNvSpPr/>
          <p:nvPr/>
        </p:nvSpPr>
        <p:spPr>
          <a:xfrm>
            <a:off x="6678729" y="3609148"/>
            <a:ext cx="5108251"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latin typeface="Consolas" panose="020B0609020204030204" pitchFamily="49" charset="0"/>
              </a:rPr>
              <a:t>public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smtClean="0">
                <a:latin typeface="Consolas" panose="020B0609020204030204" pitchFamily="49" charset="0"/>
              </a:rPr>
              <a:t>(</a:t>
            </a:r>
            <a:r>
              <a:rPr lang="en-US" altLang="ja-JP" dirty="0" err="1" smtClean="0">
                <a:latin typeface="Consolas" panose="020B0609020204030204" pitchFamily="49" charset="0"/>
              </a:rPr>
              <a:t>int</a:t>
            </a:r>
            <a:r>
              <a:rPr lang="en-US" altLang="ja-JP" dirty="0" smtClean="0">
                <a:latin typeface="Consolas" panose="020B0609020204030204" pitchFamily="49" charset="0"/>
              </a:rPr>
              <a:t> ...cost){</a:t>
            </a:r>
          </a:p>
          <a:p>
            <a:r>
              <a:rPr lang="ja-JP" altLang="en-US" dirty="0" smtClean="0">
                <a:latin typeface="Consolas" panose="020B0609020204030204" pitchFamily="49" charset="0"/>
              </a:rPr>
              <a:t>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0;</a:t>
            </a:r>
          </a:p>
          <a:p>
            <a:endParaRPr lang="en-US" altLang="ja-JP" dirty="0" smtClean="0">
              <a:latin typeface="Consolas" panose="020B0609020204030204" pitchFamily="49" charset="0"/>
            </a:endParaRPr>
          </a:p>
          <a:p>
            <a:r>
              <a:rPr lang="ja-JP" altLang="en-US" dirty="0" smtClean="0">
                <a:latin typeface="Consolas" panose="020B0609020204030204" pitchFamily="49" charset="0"/>
              </a:rPr>
              <a:t>    </a:t>
            </a:r>
            <a:r>
              <a:rPr lang="en-US" altLang="ja-JP" dirty="0" smtClean="0">
                <a:latin typeface="Consolas" panose="020B0609020204030204" pitchFamily="49" charset="0"/>
              </a:rPr>
              <a:t>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=0; </a:t>
            </a:r>
            <a:r>
              <a:rPr lang="en-US" altLang="ja-JP" dirty="0" err="1" smtClean="0">
                <a:latin typeface="Consolas" panose="020B0609020204030204" pitchFamily="49" charset="0"/>
              </a:rPr>
              <a:t>i</a:t>
            </a:r>
            <a:r>
              <a:rPr lang="en-US" altLang="ja-JP" dirty="0" smtClean="0">
                <a:latin typeface="Consolas" panose="020B0609020204030204" pitchFamily="49" charset="0"/>
              </a:rPr>
              <a:t> &lt; </a:t>
            </a:r>
            <a:r>
              <a:rPr lang="en-US" altLang="ja-JP" dirty="0" err="1" smtClean="0">
                <a:latin typeface="Consolas" panose="020B0609020204030204" pitchFamily="49" charset="0"/>
              </a:rPr>
              <a:t>cost.length</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 cost[</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   return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a:t>
            </a:r>
          </a:p>
          <a:p>
            <a:r>
              <a:rPr lang="en-US" altLang="ja-JP" dirty="0" smtClean="0">
                <a:latin typeface="Consolas" panose="020B0609020204030204" pitchFamily="49" charset="0"/>
              </a:rPr>
              <a:t>}</a:t>
            </a:r>
            <a:endParaRPr lang="en-US" altLang="ja-JP" dirty="0">
              <a:latin typeface="Consolas" panose="020B0609020204030204" pitchFamily="49" charset="0"/>
            </a:endParaRPr>
          </a:p>
        </p:txBody>
      </p:sp>
      <p:sp>
        <p:nvSpPr>
          <p:cNvPr id="8" name="正方形/長方形 7"/>
          <p:cNvSpPr/>
          <p:nvPr/>
        </p:nvSpPr>
        <p:spPr>
          <a:xfrm>
            <a:off x="560239" y="3609148"/>
            <a:ext cx="583455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b="0" dirty="0" smtClean="0">
                <a:effectLst/>
                <a:latin typeface="Consolas" panose="020B0609020204030204" pitchFamily="49" charset="0"/>
              </a:rPr>
              <a:t>@Test</a:t>
            </a:r>
          </a:p>
          <a:p>
            <a:r>
              <a:rPr lang="en-US" altLang="ja-JP" b="0" dirty="0" smtClean="0">
                <a:effectLst/>
                <a:latin typeface="Consolas" panose="020B0609020204030204" pitchFamily="49" charset="0"/>
              </a:rPr>
              <a:t>public void </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testCalcPrice</a:t>
            </a:r>
            <a:r>
              <a:rPr lang="en-US" altLang="ja-JP" b="0" dirty="0" smtClean="0">
                <a:effectLst/>
                <a:latin typeface="Consolas" panose="020B0609020204030204" pitchFamily="49" charset="0"/>
              </a:rPr>
              <a:t>() throws </a:t>
            </a:r>
            <a:r>
              <a:rPr lang="en-US" altLang="ja-JP" b="0" dirty="0" err="1" smtClean="0">
                <a:effectLst/>
                <a:latin typeface="Consolas" panose="020B0609020204030204" pitchFamily="49" charset="0"/>
              </a:rPr>
              <a:t>Throwable</a:t>
            </a:r>
            <a:r>
              <a:rPr lang="en-US" altLang="ja-JP" b="0" dirty="0" smtClean="0">
                <a:effectLst/>
                <a:latin typeface="Consolas" panose="020B0609020204030204" pitchFamily="49" charset="0"/>
              </a:rPr>
              <a:t>{</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CalcPrice</a:t>
            </a:r>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sut</a:t>
            </a:r>
            <a:r>
              <a:rPr lang="en-US" altLang="ja-JP" b="0" dirty="0" smtClean="0">
                <a:effectLst/>
                <a:latin typeface="Consolas" panose="020B0609020204030204" pitchFamily="49" charset="0"/>
              </a:rPr>
              <a:t> = new </a:t>
            </a:r>
            <a:r>
              <a:rPr lang="en-US" altLang="ja-JP" b="0" dirty="0" err="1" smtClean="0">
                <a:effectLst/>
                <a:latin typeface="Consolas" panose="020B0609020204030204" pitchFamily="49" charset="0"/>
              </a:rPr>
              <a:t>CalcPrice</a:t>
            </a:r>
            <a:r>
              <a:rPr lang="en-US" altLang="ja-JP" b="0" dirty="0" smtClean="0">
                <a:effectLst/>
                <a:latin typeface="Consolas" panose="020B0609020204030204" pitchFamily="49" charset="0"/>
              </a:rPr>
              <a:t>();</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item1 = new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[0];</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item2 = new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[100];</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assertEquals</a:t>
            </a:r>
            <a:r>
              <a:rPr lang="en-US" altLang="ja-JP" b="0" dirty="0" smtClean="0">
                <a:effectLst/>
                <a:latin typeface="Consolas" panose="020B0609020204030204" pitchFamily="49" charset="0"/>
              </a:rPr>
              <a:t>(0, </a:t>
            </a:r>
            <a:r>
              <a:rPr lang="en-US" altLang="ja-JP" dirty="0" err="1">
                <a:latin typeface="Consolas" panose="020B0609020204030204" pitchFamily="49" charset="0"/>
              </a:rPr>
              <a:t>sut.</a:t>
            </a:r>
            <a:r>
              <a:rPr lang="en-US" altLang="ja-JP"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a:latin typeface="Consolas" panose="020B0609020204030204" pitchFamily="49" charset="0"/>
              </a:rPr>
              <a:t>(item1));</a:t>
            </a:r>
            <a:endParaRPr lang="en-US" altLang="ja-JP" b="0" dirty="0" smtClean="0">
              <a:effectLst/>
              <a:latin typeface="Consolas" panose="020B0609020204030204" pitchFamily="49" charset="0"/>
            </a:endParaRP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assertEquals</a:t>
            </a:r>
            <a:r>
              <a:rPr lang="en-US" altLang="ja-JP" b="0" dirty="0" smtClean="0">
                <a:effectLst/>
                <a:latin typeface="Consolas" panose="020B0609020204030204" pitchFamily="49" charset="0"/>
              </a:rPr>
              <a:t>(100, </a:t>
            </a:r>
            <a:r>
              <a:rPr lang="en-US" altLang="ja-JP" dirty="0" err="1">
                <a:latin typeface="Consolas" panose="020B0609020204030204" pitchFamily="49" charset="0"/>
              </a:rPr>
              <a:t>sut.</a:t>
            </a:r>
            <a:r>
              <a:rPr lang="en-US" altLang="ja-JP"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a:latin typeface="Consolas" panose="020B0609020204030204" pitchFamily="49" charset="0"/>
              </a:rPr>
              <a:t>(item2));</a:t>
            </a:r>
            <a:endParaRPr lang="en-US" altLang="ja-JP" b="0" dirty="0" smtClean="0">
              <a:effectLst/>
              <a:latin typeface="Consolas" panose="020B0609020204030204" pitchFamily="49" charset="0"/>
            </a:endParaRPr>
          </a:p>
          <a:p>
            <a:r>
              <a:rPr lang="en-US" altLang="ja-JP" b="0" dirty="0" smtClean="0">
                <a:effectLst/>
                <a:latin typeface="Consolas" panose="020B0609020204030204" pitchFamily="49" charset="0"/>
              </a:rPr>
              <a:t>}</a:t>
            </a:r>
            <a:endParaRPr lang="en-US" altLang="ja-JP" b="0" dirty="0">
              <a:effectLst/>
              <a:latin typeface="Consolas" panose="020B0609020204030204" pitchFamily="49" charset="0"/>
            </a:endParaRPr>
          </a:p>
        </p:txBody>
      </p:sp>
      <p:sp>
        <p:nvSpPr>
          <p:cNvPr id="9" name="テキスト ボックス 8"/>
          <p:cNvSpPr txBox="1"/>
          <p:nvPr/>
        </p:nvSpPr>
        <p:spPr>
          <a:xfrm>
            <a:off x="8114701" y="3239816"/>
            <a:ext cx="2574005" cy="369332"/>
          </a:xfrm>
          <a:prstGeom prst="rect">
            <a:avLst/>
          </a:prstGeom>
          <a:noFill/>
        </p:spPr>
        <p:txBody>
          <a:bodyPr wrap="square" rtlCol="0">
            <a:spAutoFit/>
          </a:bodyPr>
          <a:lstStyle/>
          <a:p>
            <a:r>
              <a:rPr kumimoji="1" lang="en-US" altLang="ja-JP" dirty="0" smtClean="0">
                <a:latin typeface="メイリオ" panose="020B0604030504040204" pitchFamily="50" charset="-128"/>
                <a:ea typeface="メイリオ" panose="020B0604030504040204" pitchFamily="50" charset="-128"/>
              </a:rPr>
              <a:t>&lt;</a:t>
            </a:r>
            <a:r>
              <a:rPr kumimoji="1" lang="en-US" altLang="ja-JP" dirty="0" err="1" smtClean="0">
                <a:latin typeface="メイリオ" panose="020B0604030504040204" pitchFamily="50" charset="-128"/>
                <a:ea typeface="メイリオ" panose="020B0604030504040204" pitchFamily="50" charset="-128"/>
              </a:rPr>
              <a:t>CalcPrice</a:t>
            </a:r>
            <a:r>
              <a:rPr lang="ja-JP" altLang="en-US" dirty="0" smtClean="0">
                <a:latin typeface="メイリオ" panose="020B0604030504040204" pitchFamily="50" charset="-128"/>
                <a:ea typeface="メイリオ" panose="020B0604030504040204" pitchFamily="50" charset="-128"/>
              </a:rPr>
              <a:t>クラス</a:t>
            </a:r>
            <a:r>
              <a:rPr lang="en-US" altLang="ja-JP" dirty="0">
                <a:latin typeface="メイリオ" panose="020B0604030504040204" pitchFamily="50" charset="-128"/>
                <a:ea typeface="メイリオ" panose="020B0604030504040204" pitchFamily="50" charset="-128"/>
              </a:rPr>
              <a:t>&gt;</a:t>
            </a:r>
            <a:endParaRPr kumimoji="1" lang="ja-JP" altLang="en-US" dirty="0">
              <a:latin typeface="メイリオ" panose="020B0604030504040204" pitchFamily="50" charset="-128"/>
              <a:ea typeface="メイリオ" panose="020B0604030504040204" pitchFamily="50" charset="-128"/>
            </a:endParaRPr>
          </a:p>
        </p:txBody>
      </p:sp>
      <p:sp>
        <p:nvSpPr>
          <p:cNvPr id="10" name="テキスト ボックス 9"/>
          <p:cNvSpPr txBox="1"/>
          <p:nvPr/>
        </p:nvSpPr>
        <p:spPr>
          <a:xfrm>
            <a:off x="2350716" y="3239816"/>
            <a:ext cx="2794443" cy="369332"/>
          </a:xfrm>
          <a:prstGeom prst="rect">
            <a:avLst/>
          </a:prstGeom>
          <a:noFill/>
        </p:spPr>
        <p:txBody>
          <a:bodyPr wrap="square" rtlCol="0">
            <a:spAutoFit/>
          </a:bodyPr>
          <a:lstStyle/>
          <a:p>
            <a:r>
              <a:rPr kumimoji="1" lang="en-US" altLang="ja-JP" dirty="0" smtClean="0">
                <a:latin typeface="メイリオ" panose="020B0604030504040204" pitchFamily="50" charset="-128"/>
                <a:ea typeface="メイリオ" panose="020B0604030504040204" pitchFamily="50" charset="-128"/>
              </a:rPr>
              <a:t>&lt;</a:t>
            </a:r>
            <a:r>
              <a:rPr kumimoji="1" lang="en-US" altLang="ja-JP" dirty="0" err="1" smtClean="0">
                <a:latin typeface="メイリオ" panose="020B0604030504040204" pitchFamily="50" charset="-128"/>
                <a:ea typeface="メイリオ" panose="020B0604030504040204" pitchFamily="50" charset="-128"/>
              </a:rPr>
              <a:t>CalcPriceTest</a:t>
            </a:r>
            <a:r>
              <a:rPr lang="ja-JP" altLang="en-US" dirty="0" smtClean="0">
                <a:latin typeface="メイリオ" panose="020B0604030504040204" pitchFamily="50" charset="-128"/>
                <a:ea typeface="メイリオ" panose="020B0604030504040204" pitchFamily="50" charset="-128"/>
              </a:rPr>
              <a:t>クラス</a:t>
            </a:r>
            <a:r>
              <a:rPr lang="en-US" altLang="ja-JP" dirty="0">
                <a:latin typeface="メイリオ" panose="020B0604030504040204" pitchFamily="50" charset="-128"/>
                <a:ea typeface="メイリオ" panose="020B0604030504040204" pitchFamily="50" charset="-128"/>
              </a:rPr>
              <a:t>&gt;</a:t>
            </a:r>
            <a:endParaRPr kumimoji="1" lang="ja-JP" altLang="en-US" dirty="0">
              <a:latin typeface="メイリオ" panose="020B0604030504040204" pitchFamily="50" charset="-128"/>
              <a:ea typeface="メイリオ" panose="020B0604030504040204" pitchFamily="50" charset="-128"/>
            </a:endParaRPr>
          </a:p>
        </p:txBody>
      </p:sp>
      <p:sp>
        <p:nvSpPr>
          <p:cNvPr id="11" name="下矢印 10"/>
          <p:cNvSpPr/>
          <p:nvPr/>
        </p:nvSpPr>
        <p:spPr>
          <a:xfrm rot="16200000">
            <a:off x="6024671" y="4366785"/>
            <a:ext cx="1024176" cy="793050"/>
          </a:xfrm>
          <a:prstGeom prst="down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33386530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solidFill>
                  <a:schemeClr val="bg1"/>
                </a:solidFill>
              </a:rPr>
              <a:t>研究目的とアイディア</a:t>
            </a:r>
            <a:endParaRPr kumimoji="1" lang="ja-JP" altLang="en-US" dirty="0">
              <a:solidFill>
                <a:schemeClr val="bg1"/>
              </a:solidFill>
            </a:endParaRPr>
          </a:p>
        </p:txBody>
      </p:sp>
      <p:sp>
        <p:nvSpPr>
          <p:cNvPr id="4" name="コンテンツ プレースホルダー 2"/>
          <p:cNvSpPr>
            <a:spLocks noGrp="1"/>
          </p:cNvSpPr>
          <p:nvPr>
            <p:ph idx="1"/>
          </p:nvPr>
        </p:nvSpPr>
        <p:spPr>
          <a:xfrm>
            <a:off x="945808" y="1550026"/>
            <a:ext cx="10757518" cy="2096538"/>
          </a:xfrm>
        </p:spPr>
        <p:txBody>
          <a:bodyPr>
            <a:normAutofit/>
          </a:bodyPr>
          <a:lstStyle/>
          <a:p>
            <a:r>
              <a:rPr kumimoji="1" lang="ja-JP" altLang="en-US" sz="3000" b="1" dirty="0" smtClean="0"/>
              <a:t>目的</a:t>
            </a:r>
            <a:r>
              <a:rPr kumimoji="1" lang="en-US" altLang="ja-JP" sz="3000" b="1" dirty="0" smtClean="0"/>
              <a:t>: </a:t>
            </a:r>
            <a:r>
              <a:rPr lang="ja-JP" altLang="en-US" sz="3000" dirty="0" smtClean="0"/>
              <a:t>既存の高品質のテストを推薦することで開発者を支援</a:t>
            </a:r>
            <a:endParaRPr kumimoji="1" lang="en-US" altLang="ja-JP" sz="100" dirty="0" smtClean="0"/>
          </a:p>
          <a:p>
            <a:pPr lvl="1">
              <a:buFont typeface="Wingdings" panose="05000000000000000000" pitchFamily="2" charset="2"/>
              <a:buChar char="Ø"/>
            </a:pPr>
            <a:r>
              <a:rPr lang="ja-JP" altLang="en-US" sz="2500" dirty="0" smtClean="0"/>
              <a:t>命名規則に従った可読性の高いテストコードを利用できる</a:t>
            </a:r>
            <a:endParaRPr lang="en-US" altLang="ja-JP" sz="2500" dirty="0" smtClean="0"/>
          </a:p>
          <a:p>
            <a:pPr lvl="1">
              <a:buFont typeface="Wingdings" panose="05000000000000000000" pitchFamily="2" charset="2"/>
              <a:buChar char="Ø"/>
            </a:pPr>
            <a:r>
              <a:rPr lang="ja-JP" altLang="en-US" sz="2500" dirty="0" smtClean="0"/>
              <a:t>人</a:t>
            </a:r>
            <a:r>
              <a:rPr lang="ja-JP" altLang="en-US" sz="2500" dirty="0"/>
              <a:t>によって作成された信頼性の高いテストコードを</a:t>
            </a:r>
            <a:r>
              <a:rPr lang="ja-JP" altLang="en-US" sz="2500" dirty="0" smtClean="0"/>
              <a:t>利用でき</a:t>
            </a:r>
            <a:r>
              <a:rPr lang="ja-JP" altLang="en-US" sz="2500" dirty="0"/>
              <a:t>る</a:t>
            </a:r>
            <a:endParaRPr lang="en-US" altLang="ja-JP" sz="2500" dirty="0"/>
          </a:p>
          <a:p>
            <a:pPr lvl="1"/>
            <a:endParaRPr kumimoji="1" lang="en-US" altLang="ja-JP" sz="500" dirty="0" smtClean="0"/>
          </a:p>
          <a:p>
            <a:r>
              <a:rPr lang="ja-JP" altLang="en-US" sz="3000" b="1" dirty="0" smtClean="0"/>
              <a:t>アイディア</a:t>
            </a:r>
            <a:r>
              <a:rPr lang="en-US" altLang="ja-JP" sz="3000" b="1" dirty="0" smtClean="0"/>
              <a:t>: </a:t>
            </a:r>
            <a:r>
              <a:rPr lang="ja-JP" altLang="en-US" sz="3000" dirty="0" smtClean="0"/>
              <a:t>類似するコード間でテストコードを再利用</a:t>
            </a:r>
            <a:endParaRPr lang="en-US" altLang="ja-JP" sz="3000" dirty="0" smtClean="0"/>
          </a:p>
          <a:p>
            <a:pPr lvl="1">
              <a:buFont typeface="Wingdings" panose="05000000000000000000" pitchFamily="2" charset="2"/>
              <a:buChar char="Ø"/>
            </a:pPr>
            <a:endParaRPr lang="en-US" altLang="ja-JP" sz="2800" dirty="0"/>
          </a:p>
          <a:p>
            <a:pPr lvl="1">
              <a:buFont typeface="Wingdings" panose="05000000000000000000" pitchFamily="2" charset="2"/>
              <a:buChar char="Ø"/>
            </a:pPr>
            <a:endParaRPr lang="en-US" altLang="ja-JP" sz="2800" dirty="0" smtClean="0"/>
          </a:p>
        </p:txBody>
      </p:sp>
      <p:sp>
        <p:nvSpPr>
          <p:cNvPr id="5" name="フローチャート: 代替処理 4"/>
          <p:cNvSpPr/>
          <p:nvPr/>
        </p:nvSpPr>
        <p:spPr>
          <a:xfrm>
            <a:off x="3841666" y="5463441"/>
            <a:ext cx="5628905" cy="944622"/>
          </a:xfrm>
          <a:prstGeom prst="flowChartAlternateProcess">
            <a:avLst/>
          </a:prstGeom>
          <a:noFill/>
          <a:ln w="57150">
            <a:solidFill>
              <a:schemeClr val="accent2"/>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6" name="フローチャート: 代替処理 5"/>
          <p:cNvSpPr/>
          <p:nvPr/>
        </p:nvSpPr>
        <p:spPr>
          <a:xfrm>
            <a:off x="3841666" y="4137307"/>
            <a:ext cx="5628905" cy="944622"/>
          </a:xfrm>
          <a:prstGeom prst="flowChartAlternateProcess">
            <a:avLst/>
          </a:prstGeom>
          <a:noFill/>
          <a:ln w="57150"/>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7" name="正方形/長方形 6"/>
          <p:cNvSpPr/>
          <p:nvPr/>
        </p:nvSpPr>
        <p:spPr>
          <a:xfrm>
            <a:off x="4234230" y="5556418"/>
            <a:ext cx="1209914" cy="744627"/>
          </a:xfrm>
          <a:prstGeom prst="rect">
            <a:avLst/>
          </a:prstGeom>
          <a:ln w="28575">
            <a:prstDash val="dash"/>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T(A)</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8" name="正方形/長方形 7"/>
          <p:cNvSpPr/>
          <p:nvPr/>
        </p:nvSpPr>
        <p:spPr>
          <a:xfrm>
            <a:off x="4234230" y="4224905"/>
            <a:ext cx="1209914" cy="759205"/>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A</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9" name="正方形/長方形 8"/>
          <p:cNvSpPr/>
          <p:nvPr/>
        </p:nvSpPr>
        <p:spPr>
          <a:xfrm>
            <a:off x="7994014" y="5563438"/>
            <a:ext cx="1095988" cy="744627"/>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T(B)</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10" name="正方形/長方形 9"/>
          <p:cNvSpPr/>
          <p:nvPr/>
        </p:nvSpPr>
        <p:spPr>
          <a:xfrm>
            <a:off x="7994014" y="4221382"/>
            <a:ext cx="1095988" cy="75920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altLang="ja-JP" sz="3600" dirty="0" smtClean="0">
                <a:latin typeface="ＭＳ Ｐゴシック" panose="020B0600070205080204" pitchFamily="50" charset="-128"/>
                <a:ea typeface="ＭＳ Ｐゴシック" panose="020B0600070205080204" pitchFamily="50" charset="-128"/>
              </a:rPr>
              <a:t>B</a:t>
            </a:r>
            <a:endParaRPr kumimoji="1" lang="ja-JP" altLang="en-US" dirty="0">
              <a:latin typeface="ＭＳ Ｐゴシック" panose="020B0600070205080204" pitchFamily="50" charset="-128"/>
              <a:ea typeface="ＭＳ Ｐゴシック" panose="020B0600070205080204" pitchFamily="50" charset="-128"/>
            </a:endParaRPr>
          </a:p>
        </p:txBody>
      </p:sp>
      <p:cxnSp>
        <p:nvCxnSpPr>
          <p:cNvPr id="11" name="直線矢印コネクタ 10"/>
          <p:cNvCxnSpPr/>
          <p:nvPr/>
        </p:nvCxnSpPr>
        <p:spPr>
          <a:xfrm flipH="1">
            <a:off x="5444144" y="5928732"/>
            <a:ext cx="2549870" cy="702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p:cNvCxnSpPr>
            <a:stCxn id="7" idx="0"/>
            <a:endCxn id="8" idx="2"/>
          </p:cNvCxnSpPr>
          <p:nvPr/>
        </p:nvCxnSpPr>
        <p:spPr>
          <a:xfrm flipV="1">
            <a:off x="4839187" y="4984110"/>
            <a:ext cx="0" cy="572308"/>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p:cNvCxnSpPr>
            <a:stCxn id="9" idx="0"/>
            <a:endCxn id="10" idx="2"/>
          </p:cNvCxnSpPr>
          <p:nvPr/>
        </p:nvCxnSpPr>
        <p:spPr>
          <a:xfrm flipV="1">
            <a:off x="8542008" y="4980588"/>
            <a:ext cx="0" cy="58285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テキスト ボックス 14"/>
          <p:cNvSpPr txBox="1"/>
          <p:nvPr/>
        </p:nvSpPr>
        <p:spPr>
          <a:xfrm>
            <a:off x="3697152" y="3758039"/>
            <a:ext cx="228407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テストコードなし</a:t>
            </a:r>
            <a:endParaRPr kumimoji="1" lang="ja-JP" altLang="en-US" sz="2000" dirty="0">
              <a:latin typeface="メイリオ" panose="020B0604030504040204" pitchFamily="50" charset="-128"/>
              <a:ea typeface="メイリオ" panose="020B0604030504040204" pitchFamily="50" charset="-128"/>
            </a:endParaRPr>
          </a:p>
        </p:txBody>
      </p:sp>
      <p:sp>
        <p:nvSpPr>
          <p:cNvPr id="16" name="テキスト ボックス 15"/>
          <p:cNvSpPr txBox="1"/>
          <p:nvPr/>
        </p:nvSpPr>
        <p:spPr>
          <a:xfrm>
            <a:off x="5591830" y="4650401"/>
            <a:ext cx="2259049" cy="400110"/>
          </a:xfrm>
          <a:prstGeom prst="rect">
            <a:avLst/>
          </a:prstGeom>
          <a:noFill/>
        </p:spPr>
        <p:txBody>
          <a:bodyPr wrap="square" rtlCol="0">
            <a:spAutoFit/>
          </a:bodyPr>
          <a:lstStyle/>
          <a:p>
            <a:r>
              <a:rPr kumimoji="1" lang="ja-JP" altLang="en-US" sz="2000" dirty="0" smtClean="0">
                <a:latin typeface="メイリオ" panose="020B0604030504040204" pitchFamily="50" charset="-128"/>
                <a:ea typeface="メイリオ" panose="020B0604030504040204" pitchFamily="50" charset="-128"/>
              </a:rPr>
              <a:t>類似コードの検出</a:t>
            </a:r>
            <a:endParaRPr kumimoji="1" lang="ja-JP" altLang="en-US" sz="2000" dirty="0">
              <a:latin typeface="メイリオ" panose="020B0604030504040204" pitchFamily="50" charset="-128"/>
              <a:ea typeface="メイリオ" panose="020B0604030504040204" pitchFamily="50" charset="-128"/>
            </a:endParaRPr>
          </a:p>
        </p:txBody>
      </p:sp>
      <p:sp>
        <p:nvSpPr>
          <p:cNvPr id="17" name="テキスト ボックス 16"/>
          <p:cNvSpPr txBox="1"/>
          <p:nvPr/>
        </p:nvSpPr>
        <p:spPr>
          <a:xfrm>
            <a:off x="1857283" y="5745910"/>
            <a:ext cx="2074191" cy="461665"/>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テストコード</a:t>
            </a:r>
            <a:endParaRPr kumimoji="1" lang="ja-JP" altLang="en-US" sz="2400" dirty="0">
              <a:latin typeface="メイリオ" panose="020B0604030504040204" pitchFamily="50" charset="-128"/>
              <a:ea typeface="メイリオ" panose="020B0604030504040204" pitchFamily="50" charset="-128"/>
            </a:endParaRPr>
          </a:p>
        </p:txBody>
      </p:sp>
      <p:sp>
        <p:nvSpPr>
          <p:cNvPr id="18" name="テキスト ボックス 17"/>
          <p:cNvSpPr txBox="1"/>
          <p:nvPr/>
        </p:nvSpPr>
        <p:spPr>
          <a:xfrm>
            <a:off x="1237880" y="4435199"/>
            <a:ext cx="2756005" cy="461665"/>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テスト対象コード</a:t>
            </a:r>
            <a:endParaRPr kumimoji="1" lang="ja-JP" altLang="en-US" sz="2400" dirty="0">
              <a:latin typeface="メイリオ" panose="020B0604030504040204" pitchFamily="50" charset="-128"/>
              <a:ea typeface="メイリオ" panose="020B0604030504040204" pitchFamily="50" charset="-128"/>
            </a:endParaRPr>
          </a:p>
        </p:txBody>
      </p:sp>
      <p:sp>
        <p:nvSpPr>
          <p:cNvPr id="19" name="正方形/長方形 18"/>
          <p:cNvSpPr/>
          <p:nvPr/>
        </p:nvSpPr>
        <p:spPr>
          <a:xfrm>
            <a:off x="5771543" y="5976743"/>
            <a:ext cx="1980029" cy="400110"/>
          </a:xfrm>
          <a:prstGeom prst="rect">
            <a:avLst/>
          </a:prstGeom>
        </p:spPr>
        <p:txBody>
          <a:bodyPr wrap="none">
            <a:spAutoFit/>
          </a:bodyPr>
          <a:lstStyle/>
          <a:p>
            <a:r>
              <a:rPr lang="ja-JP" altLang="en-US" sz="2000" dirty="0">
                <a:latin typeface="メイリオ" panose="020B0604030504040204" pitchFamily="50" charset="-128"/>
                <a:ea typeface="メイリオ" panose="020B0604030504040204" pitchFamily="50" charset="-128"/>
              </a:rPr>
              <a:t>改変して再利用</a:t>
            </a:r>
          </a:p>
        </p:txBody>
      </p:sp>
      <p:sp>
        <p:nvSpPr>
          <p:cNvPr id="20" name="テキスト ボックス 19"/>
          <p:cNvSpPr txBox="1"/>
          <p:nvPr/>
        </p:nvSpPr>
        <p:spPr>
          <a:xfrm>
            <a:off x="7399973" y="3755266"/>
            <a:ext cx="228407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テストコードあ</a:t>
            </a:r>
            <a:r>
              <a:rPr lang="ja-JP" altLang="en-US" sz="2000" dirty="0">
                <a:latin typeface="メイリオ" panose="020B0604030504040204" pitchFamily="50" charset="-128"/>
                <a:ea typeface="メイリオ" panose="020B0604030504040204" pitchFamily="50" charset="-128"/>
              </a:rPr>
              <a:t>り</a:t>
            </a:r>
            <a:endParaRPr kumimoji="1" lang="ja-JP" altLang="en-US" sz="2000" dirty="0">
              <a:latin typeface="メイリオ" panose="020B0604030504040204" pitchFamily="50" charset="-128"/>
              <a:ea typeface="メイリオ" panose="020B0604030504040204" pitchFamily="50" charset="-128"/>
            </a:endParaRPr>
          </a:p>
        </p:txBody>
      </p:sp>
      <p:cxnSp>
        <p:nvCxnSpPr>
          <p:cNvPr id="21" name="直線矢印コネクタ 20"/>
          <p:cNvCxnSpPr>
            <a:stCxn id="8" idx="3"/>
            <a:endCxn id="10" idx="1"/>
          </p:cNvCxnSpPr>
          <p:nvPr/>
        </p:nvCxnSpPr>
        <p:spPr>
          <a:xfrm flipV="1">
            <a:off x="5444144" y="4600985"/>
            <a:ext cx="2549870" cy="3523"/>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13632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評価実験</a:t>
            </a:r>
            <a:endParaRPr kumimoji="1" lang="ja-JP" altLang="en-US" dirty="0"/>
          </a:p>
        </p:txBody>
      </p:sp>
      <p:sp>
        <p:nvSpPr>
          <p:cNvPr id="4" name="コンテンツ プレースホルダー 2"/>
          <p:cNvSpPr>
            <a:spLocks noGrp="1"/>
          </p:cNvSpPr>
          <p:nvPr>
            <p:ph idx="1"/>
          </p:nvPr>
        </p:nvSpPr>
        <p:spPr>
          <a:xfrm>
            <a:off x="838200" y="1562237"/>
            <a:ext cx="10661374" cy="4898197"/>
          </a:xfrm>
        </p:spPr>
        <p:txBody>
          <a:bodyPr>
            <a:normAutofit/>
          </a:bodyPr>
          <a:lstStyle/>
          <a:p>
            <a:r>
              <a:rPr lang="ja-JP" altLang="en-US" dirty="0" smtClean="0"/>
              <a:t>実験概要</a:t>
            </a:r>
            <a:endParaRPr lang="en-US" altLang="ja-JP" dirty="0" smtClean="0"/>
          </a:p>
          <a:p>
            <a:pPr lvl="1"/>
            <a:r>
              <a:rPr kumimoji="1" lang="ja-JP" altLang="en-US" dirty="0" smtClean="0"/>
              <a:t>情報科学を専攻する修士課程の学生</a:t>
            </a:r>
            <a:r>
              <a:rPr kumimoji="1" lang="en-US" altLang="ja-JP" dirty="0" smtClean="0"/>
              <a:t>10</a:t>
            </a:r>
            <a:r>
              <a:rPr kumimoji="1" lang="ja-JP" altLang="en-US" dirty="0" smtClean="0"/>
              <a:t>人</a:t>
            </a:r>
            <a:r>
              <a:rPr lang="ja-JP" altLang="en-US" dirty="0" smtClean="0"/>
              <a:t>に</a:t>
            </a:r>
            <a:r>
              <a:rPr kumimoji="1" lang="en-US" altLang="ja-JP" dirty="0" smtClean="0"/>
              <a:t>3</a:t>
            </a:r>
            <a:r>
              <a:rPr kumimoji="1" lang="ja-JP" altLang="en-US" dirty="0" err="1" smtClean="0"/>
              <a:t>つの</a:t>
            </a:r>
            <a:r>
              <a:rPr kumimoji="1" lang="ja-JP" altLang="en-US" dirty="0" smtClean="0"/>
              <a:t>タスクのテスト</a:t>
            </a:r>
            <a:r>
              <a:rPr kumimoji="1" lang="en-US" altLang="ja-JP" dirty="0" smtClean="0"/>
              <a:t/>
            </a:r>
            <a:br>
              <a:rPr kumimoji="1" lang="en-US" altLang="ja-JP" dirty="0" smtClean="0"/>
            </a:br>
            <a:r>
              <a:rPr kumimoji="1" lang="ja-JP" altLang="en-US" dirty="0" smtClean="0"/>
              <a:t>コードを作成してもらう</a:t>
            </a:r>
            <a:endParaRPr kumimoji="1" lang="en-US" altLang="ja-JP" dirty="0" smtClean="0"/>
          </a:p>
          <a:p>
            <a:pPr lvl="1"/>
            <a:endParaRPr kumimoji="1" lang="en-US" altLang="ja-JP" dirty="0" smtClean="0"/>
          </a:p>
          <a:p>
            <a:pPr lvl="1"/>
            <a:endParaRPr lang="en-US" altLang="ja-JP" dirty="0"/>
          </a:p>
          <a:p>
            <a:pPr lvl="1"/>
            <a:endParaRPr kumimoji="1" lang="en-US" altLang="ja-JP" dirty="0" smtClean="0"/>
          </a:p>
          <a:p>
            <a:pPr lvl="1"/>
            <a:endParaRPr lang="en-US" altLang="ja-JP" dirty="0"/>
          </a:p>
          <a:p>
            <a:pPr lvl="1"/>
            <a:endParaRPr kumimoji="1" lang="en-US" altLang="ja-JP" sz="3600" dirty="0" smtClean="0"/>
          </a:p>
          <a:p>
            <a:pPr lvl="1"/>
            <a:endParaRPr lang="en-US" altLang="ja-JP" dirty="0" smtClean="0"/>
          </a:p>
          <a:p>
            <a:pPr lvl="1"/>
            <a:r>
              <a:rPr lang="en-US" altLang="ja-JP" dirty="0" err="1" smtClean="0"/>
              <a:t>SuiteRec</a:t>
            </a:r>
            <a:r>
              <a:rPr lang="ja-JP" altLang="en-US" dirty="0" smtClean="0"/>
              <a:t>を</a:t>
            </a:r>
            <a:r>
              <a:rPr lang="ja-JP" altLang="en-US" dirty="0"/>
              <a:t>使用した場合とそうでない場合で被験者が作成</a:t>
            </a:r>
            <a:r>
              <a:rPr lang="ja-JP" altLang="en-US" dirty="0" smtClean="0"/>
              <a:t>した</a:t>
            </a:r>
            <a:r>
              <a:rPr lang="en-US" altLang="ja-JP" dirty="0" smtClean="0"/>
              <a:t/>
            </a:r>
            <a:br>
              <a:rPr lang="en-US" altLang="ja-JP" dirty="0" smtClean="0"/>
            </a:br>
            <a:r>
              <a:rPr lang="ja-JP" altLang="en-US" dirty="0" smtClean="0"/>
              <a:t>テストコード</a:t>
            </a:r>
            <a:r>
              <a:rPr lang="ja-JP" altLang="en-US" dirty="0"/>
              <a:t>比較する</a:t>
            </a:r>
            <a:endParaRPr lang="en-US" altLang="ja-JP" dirty="0"/>
          </a:p>
          <a:p>
            <a:pPr lvl="1"/>
            <a:r>
              <a:rPr lang="ja-JP" altLang="en-US" dirty="0"/>
              <a:t>実験後にテスト作成タスクに関するアンケートに回答して</a:t>
            </a:r>
            <a:r>
              <a:rPr lang="ja-JP" altLang="en-US" dirty="0" smtClean="0"/>
              <a:t>もらった</a:t>
            </a:r>
            <a:endParaRPr lang="en-US" altLang="ja-JP" dirty="0"/>
          </a:p>
        </p:txBody>
      </p:sp>
      <p:graphicFrame>
        <p:nvGraphicFramePr>
          <p:cNvPr id="5" name="表 4"/>
          <p:cNvGraphicFramePr>
            <a:graphicFrameLocks noGrp="1"/>
          </p:cNvGraphicFramePr>
          <p:nvPr>
            <p:extLst>
              <p:ext uri="{D42A27DB-BD31-4B8C-83A1-F6EECF244321}">
                <p14:modId xmlns:p14="http://schemas.microsoft.com/office/powerpoint/2010/main" val="647988388"/>
              </p:ext>
            </p:extLst>
          </p:nvPr>
        </p:nvGraphicFramePr>
        <p:xfrm>
          <a:off x="1247027" y="2951420"/>
          <a:ext cx="9490824" cy="1930400"/>
        </p:xfrm>
        <a:graphic>
          <a:graphicData uri="http://schemas.openxmlformats.org/drawingml/2006/table">
            <a:tbl>
              <a:tblPr firstRow="1" bandRow="1">
                <a:tableStyleId>{5940675A-B579-460E-94D1-54222C63F5DA}</a:tableStyleId>
              </a:tblPr>
              <a:tblGrid>
                <a:gridCol w="1094808">
                  <a:extLst>
                    <a:ext uri="{9D8B030D-6E8A-4147-A177-3AD203B41FA5}">
                      <a16:colId xmlns:a16="http://schemas.microsoft.com/office/drawing/2014/main" val="1118089536"/>
                    </a:ext>
                  </a:extLst>
                </a:gridCol>
                <a:gridCol w="2324667">
                  <a:extLst>
                    <a:ext uri="{9D8B030D-6E8A-4147-A177-3AD203B41FA5}">
                      <a16:colId xmlns:a16="http://schemas.microsoft.com/office/drawing/2014/main" val="1598489831"/>
                    </a:ext>
                  </a:extLst>
                </a:gridCol>
                <a:gridCol w="2943410">
                  <a:extLst>
                    <a:ext uri="{9D8B030D-6E8A-4147-A177-3AD203B41FA5}">
                      <a16:colId xmlns:a16="http://schemas.microsoft.com/office/drawing/2014/main" val="3410595506"/>
                    </a:ext>
                  </a:extLst>
                </a:gridCol>
                <a:gridCol w="3127939">
                  <a:extLst>
                    <a:ext uri="{9D8B030D-6E8A-4147-A177-3AD203B41FA5}">
                      <a16:colId xmlns:a16="http://schemas.microsoft.com/office/drawing/2014/main" val="4107121976"/>
                    </a:ext>
                  </a:extLst>
                </a:gridCol>
              </a:tblGrid>
              <a:tr h="370840">
                <a:tc>
                  <a:txBody>
                    <a:bodyPr/>
                    <a:lstStyle/>
                    <a:p>
                      <a:endParaRPr kumimoji="1" lang="ja-JP" altLang="en-US"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Task1</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Task2</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Task3</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extLst>
                  <a:ext uri="{0D108BD9-81ED-4DB2-BD59-A6C34878D82A}">
                    <a16:rowId xmlns:a16="http://schemas.microsoft.com/office/drawing/2014/main" val="1535672625"/>
                  </a:ext>
                </a:extLst>
              </a:tr>
              <a:tr h="370840">
                <a:tc>
                  <a:txBody>
                    <a:bodyPr/>
                    <a:lstStyle/>
                    <a:p>
                      <a:r>
                        <a:rPr kumimoji="1" lang="ja-JP" altLang="en-US" dirty="0" smtClean="0">
                          <a:latin typeface="メイリオ" panose="020B0604030504040204" pitchFamily="50" charset="-128"/>
                          <a:ea typeface="メイリオ" panose="020B0604030504040204" pitchFamily="50" charset="-128"/>
                        </a:rPr>
                        <a:t>概要</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入力値に応じて、</a:t>
                      </a:r>
                      <a:r>
                        <a:rPr kumimoji="1" lang="en-US" altLang="ja-JP" dirty="0" smtClean="0">
                          <a:latin typeface="メイリオ" panose="020B0604030504040204" pitchFamily="50" charset="-128"/>
                          <a:ea typeface="メイリオ" panose="020B0604030504040204" pitchFamily="50" charset="-128"/>
                        </a:rPr>
                        <a:t>”fizz”</a:t>
                      </a:r>
                      <a:r>
                        <a:rPr kumimoji="1" lang="ja-JP" altLang="en-US" dirty="0" err="1" smtClean="0">
                          <a:latin typeface="メイリオ" panose="020B0604030504040204" pitchFamily="50" charset="-128"/>
                          <a:ea typeface="メイリオ" panose="020B0604030504040204" pitchFamily="50" charset="-128"/>
                        </a:rPr>
                        <a:t>、</a:t>
                      </a:r>
                      <a:r>
                        <a:rPr kumimoji="1" lang="en-US" altLang="ja-JP" dirty="0" smtClean="0">
                          <a:latin typeface="メイリオ" panose="020B0604030504040204" pitchFamily="50" charset="-128"/>
                          <a:ea typeface="メイリオ" panose="020B0604030504040204" pitchFamily="50" charset="-128"/>
                        </a:rPr>
                        <a:t>”buzz”</a:t>
                      </a:r>
                      <a:r>
                        <a:rPr kumimoji="1" lang="ja-JP" altLang="en-US" dirty="0" err="1" smtClean="0">
                          <a:latin typeface="メイリオ" panose="020B0604030504040204" pitchFamily="50" charset="-128"/>
                          <a:ea typeface="メイリオ" panose="020B0604030504040204" pitchFamily="50" charset="-128"/>
                        </a:rPr>
                        <a:t>、</a:t>
                      </a:r>
                      <a:r>
                        <a:rPr kumimoji="1" lang="en-US" altLang="ja-JP" dirty="0" smtClean="0">
                          <a:latin typeface="メイリオ" panose="020B0604030504040204" pitchFamily="50" charset="-128"/>
                          <a:ea typeface="メイリオ" panose="020B0604030504040204" pitchFamily="50" charset="-128"/>
                        </a:rPr>
                        <a:t>”</a:t>
                      </a:r>
                      <a:r>
                        <a:rPr kumimoji="1" lang="en-US" altLang="ja-JP" dirty="0" err="1" smtClean="0">
                          <a:latin typeface="メイリオ" panose="020B0604030504040204" pitchFamily="50" charset="-128"/>
                          <a:ea typeface="メイリオ" panose="020B0604030504040204" pitchFamily="50" charset="-128"/>
                        </a:rPr>
                        <a:t>fizzbuzz</a:t>
                      </a:r>
                      <a:r>
                        <a:rPr kumimoji="1" lang="en-US" altLang="ja-JP" dirty="0" smtClean="0">
                          <a:latin typeface="メイリオ" panose="020B0604030504040204" pitchFamily="50" charset="-128"/>
                          <a:ea typeface="メイリオ" panose="020B0604030504040204" pitchFamily="50" charset="-128"/>
                        </a:rPr>
                        <a:t>”</a:t>
                      </a:r>
                      <a:r>
                        <a:rPr kumimoji="1" lang="ja-JP" altLang="en-US" dirty="0" smtClean="0">
                          <a:latin typeface="メイリオ" panose="020B0604030504040204" pitchFamily="50" charset="-128"/>
                          <a:ea typeface="メイリオ" panose="020B0604030504040204" pitchFamily="50" charset="-128"/>
                        </a:rPr>
                        <a:t>を返すプログラム</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第</a:t>
                      </a:r>
                      <a:r>
                        <a:rPr kumimoji="1" lang="en-US" altLang="ja-JP" dirty="0" smtClean="0">
                          <a:latin typeface="メイリオ" panose="020B0604030504040204" pitchFamily="50" charset="-128"/>
                          <a:ea typeface="メイリオ" panose="020B0604030504040204" pitchFamily="50" charset="-128"/>
                        </a:rPr>
                        <a:t>1</a:t>
                      </a:r>
                      <a:r>
                        <a:rPr kumimoji="1" lang="ja-JP" altLang="en-US" dirty="0" smtClean="0">
                          <a:latin typeface="メイリオ" panose="020B0604030504040204" pitchFamily="50" charset="-128"/>
                          <a:ea typeface="メイリオ" panose="020B0604030504040204" pitchFamily="50" charset="-128"/>
                        </a:rPr>
                        <a:t>引数に応じて、残り</a:t>
                      </a:r>
                      <a:r>
                        <a:rPr kumimoji="1" lang="en-US" altLang="ja-JP" dirty="0" smtClean="0">
                          <a:latin typeface="メイリオ" panose="020B0604030504040204" pitchFamily="50" charset="-128"/>
                          <a:ea typeface="メイリオ" panose="020B0604030504040204" pitchFamily="50" charset="-128"/>
                        </a:rPr>
                        <a:t>3</a:t>
                      </a:r>
                      <a:r>
                        <a:rPr kumimoji="1" lang="ja-JP" altLang="en-US" dirty="0" smtClean="0">
                          <a:latin typeface="メイリオ" panose="020B0604030504040204" pitchFamily="50" charset="-128"/>
                          <a:ea typeface="メイリオ" panose="020B0604030504040204" pitchFamily="50" charset="-128"/>
                        </a:rPr>
                        <a:t>引数の計算方法</a:t>
                      </a:r>
                      <a:r>
                        <a:rPr kumimoji="1" lang="en-US" altLang="ja-JP" dirty="0" smtClean="0">
                          <a:latin typeface="メイリオ" panose="020B0604030504040204" pitchFamily="50" charset="-128"/>
                          <a:ea typeface="メイリオ" panose="020B0604030504040204" pitchFamily="50" charset="-128"/>
                        </a:rPr>
                        <a:t>(</a:t>
                      </a:r>
                      <a:r>
                        <a:rPr kumimoji="1" lang="ja-JP" altLang="en-US" dirty="0" smtClean="0">
                          <a:latin typeface="メイリオ" panose="020B0604030504040204" pitchFamily="50" charset="-128"/>
                          <a:ea typeface="メイリオ" panose="020B0604030504040204" pitchFamily="50" charset="-128"/>
                        </a:rPr>
                        <a:t>最大値、中央値、最小値</a:t>
                      </a:r>
                      <a:r>
                        <a:rPr kumimoji="1" lang="en-US" altLang="ja-JP" dirty="0" smtClean="0">
                          <a:latin typeface="メイリオ" panose="020B0604030504040204" pitchFamily="50" charset="-128"/>
                          <a:ea typeface="メイリオ" panose="020B0604030504040204" pitchFamily="50" charset="-128"/>
                        </a:rPr>
                        <a:t>)</a:t>
                      </a:r>
                      <a:r>
                        <a:rPr kumimoji="1" lang="ja-JP" altLang="en-US" dirty="0" smtClean="0">
                          <a:latin typeface="メイリオ" panose="020B0604030504040204" pitchFamily="50" charset="-128"/>
                          <a:ea typeface="メイリオ" panose="020B0604030504040204" pitchFamily="50" charset="-128"/>
                        </a:rPr>
                        <a:t>を変更し、計算結果を返す</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en-US" altLang="ja-JP" dirty="0" smtClean="0">
                          <a:latin typeface="メイリオ" panose="020B0604030504040204" pitchFamily="50" charset="-128"/>
                          <a:ea typeface="メイリオ" panose="020B0604030504040204" pitchFamily="50" charset="-128"/>
                        </a:rPr>
                        <a:t>2</a:t>
                      </a:r>
                      <a:r>
                        <a:rPr kumimoji="1" lang="ja-JP" altLang="en-US" dirty="0" err="1" smtClean="0">
                          <a:latin typeface="メイリオ" panose="020B0604030504040204" pitchFamily="50" charset="-128"/>
                          <a:ea typeface="メイリオ" panose="020B0604030504040204" pitchFamily="50" charset="-128"/>
                        </a:rPr>
                        <a:t>つの</a:t>
                      </a:r>
                      <a:r>
                        <a:rPr kumimoji="1" lang="ja-JP" altLang="en-US" dirty="0" smtClean="0">
                          <a:latin typeface="メイリオ" panose="020B0604030504040204" pitchFamily="50" charset="-128"/>
                          <a:ea typeface="メイリオ" panose="020B0604030504040204" pitchFamily="50" charset="-128"/>
                        </a:rPr>
                        <a:t>スコア</a:t>
                      </a:r>
                      <a:r>
                        <a:rPr kumimoji="1" lang="en-US" altLang="ja-JP" dirty="0" smtClean="0">
                          <a:latin typeface="メイリオ" panose="020B0604030504040204" pitchFamily="50" charset="-128"/>
                          <a:ea typeface="メイリオ" panose="020B0604030504040204" pitchFamily="50" charset="-128"/>
                        </a:rPr>
                        <a:t>(0~100</a:t>
                      </a:r>
                      <a:r>
                        <a:rPr kumimoji="1" lang="ja-JP" altLang="en-US" dirty="0" smtClean="0">
                          <a:latin typeface="メイリオ" panose="020B0604030504040204" pitchFamily="50" charset="-128"/>
                          <a:ea typeface="メイリオ" panose="020B0604030504040204" pitchFamily="50" charset="-128"/>
                        </a:rPr>
                        <a:t>点</a:t>
                      </a:r>
                      <a:r>
                        <a:rPr kumimoji="1" lang="en-US" altLang="ja-JP" dirty="0" smtClean="0">
                          <a:latin typeface="メイリオ" panose="020B0604030504040204" pitchFamily="50" charset="-128"/>
                          <a:ea typeface="メイリオ" panose="020B0604030504040204" pitchFamily="50" charset="-128"/>
                        </a:rPr>
                        <a:t>)</a:t>
                      </a:r>
                      <a:r>
                        <a:rPr kumimoji="1" lang="ja-JP" altLang="en-US" dirty="0" smtClean="0">
                          <a:latin typeface="メイリオ" panose="020B0604030504040204" pitchFamily="50" charset="-128"/>
                          <a:ea typeface="メイリオ" panose="020B0604030504040204" pitchFamily="50" charset="-128"/>
                        </a:rPr>
                        <a:t>を入力し、条件に従って試験の結果を判定するプログラム</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86234077"/>
                  </a:ext>
                </a:extLst>
              </a:tr>
              <a:tr h="370840">
                <a:tc>
                  <a:txBody>
                    <a:bodyPr/>
                    <a:lstStyle/>
                    <a:p>
                      <a:r>
                        <a:rPr kumimoji="1" lang="ja-JP" altLang="en-US" dirty="0" smtClean="0">
                          <a:latin typeface="メイリオ" panose="020B0604030504040204" pitchFamily="50" charset="-128"/>
                          <a:ea typeface="メイリオ" panose="020B0604030504040204" pitchFamily="50" charset="-128"/>
                        </a:rPr>
                        <a:t>分岐数</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8</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16</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24</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03137070"/>
                  </a:ext>
                </a:extLst>
              </a:tr>
            </a:tbl>
          </a:graphicData>
        </a:graphic>
      </p:graphicFrame>
    </p:spTree>
    <p:extLst>
      <p:ext uri="{BB962C8B-B14F-4D97-AF65-F5344CB8AC3E}">
        <p14:creationId xmlns:p14="http://schemas.microsoft.com/office/powerpoint/2010/main" val="32893323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議論</a:t>
            </a:r>
            <a:endParaRPr kumimoji="1" lang="ja-JP" altLang="en-US" dirty="0"/>
          </a:p>
        </p:txBody>
      </p:sp>
      <p:sp>
        <p:nvSpPr>
          <p:cNvPr id="4" name="コンテンツ プレースホルダー 2"/>
          <p:cNvSpPr>
            <a:spLocks noGrp="1"/>
          </p:cNvSpPr>
          <p:nvPr>
            <p:ph idx="1"/>
          </p:nvPr>
        </p:nvSpPr>
        <p:spPr>
          <a:xfrm>
            <a:off x="838200" y="1425575"/>
            <a:ext cx="9086850" cy="2066925"/>
          </a:xfrm>
        </p:spPr>
        <p:txBody>
          <a:bodyPr/>
          <a:lstStyle/>
          <a:p>
            <a:r>
              <a:rPr lang="en-US" altLang="ja-JP" sz="2400" dirty="0" smtClean="0"/>
              <a:t>RQ1</a:t>
            </a:r>
            <a:r>
              <a:rPr lang="ja-JP" altLang="en-US" sz="2400" dirty="0" smtClean="0"/>
              <a:t>から、単純</a:t>
            </a:r>
            <a:r>
              <a:rPr lang="ja-JP" altLang="en-US" sz="2400" dirty="0"/>
              <a:t>な構造</a:t>
            </a:r>
            <a:r>
              <a:rPr lang="ja-JP" altLang="en-US" sz="2400" dirty="0" smtClean="0"/>
              <a:t>のプログラムのテストコードを</a:t>
            </a:r>
            <a:r>
              <a:rPr lang="ja-JP" altLang="en-US" sz="2400" dirty="0"/>
              <a:t>作成する</a:t>
            </a:r>
            <a:r>
              <a:rPr lang="ja-JP" altLang="en-US" sz="2400" dirty="0" smtClean="0"/>
              <a:t>場合、</a:t>
            </a:r>
            <a:r>
              <a:rPr lang="en-US" altLang="ja-JP" sz="2400" dirty="0" err="1" smtClean="0"/>
              <a:t>SuiteRec</a:t>
            </a:r>
            <a:r>
              <a:rPr lang="ja-JP" altLang="en-US" sz="2400" dirty="0"/>
              <a:t>の利用の有無で</a:t>
            </a:r>
            <a:r>
              <a:rPr lang="ja-JP" altLang="en-US" sz="2400" dirty="0" smtClean="0"/>
              <a:t>カバレッジに差</a:t>
            </a:r>
            <a:r>
              <a:rPr lang="ja-JP" altLang="en-US" sz="2400" dirty="0"/>
              <a:t>が</a:t>
            </a:r>
            <a:r>
              <a:rPr lang="ja-JP" altLang="en-US" sz="2400" dirty="0" smtClean="0"/>
              <a:t>ない</a:t>
            </a:r>
            <a:endParaRPr lang="en-US" altLang="ja-JP" sz="2400" dirty="0" smtClean="0"/>
          </a:p>
          <a:p>
            <a:endParaRPr kumimoji="1" lang="en-US" altLang="ja-JP" sz="2400" dirty="0"/>
          </a:p>
          <a:p>
            <a:r>
              <a:rPr lang="en-US" altLang="ja-JP" sz="2400" dirty="0"/>
              <a:t>RQ2</a:t>
            </a:r>
            <a:r>
              <a:rPr lang="ja-JP" altLang="en-US" sz="2400" dirty="0"/>
              <a:t>から、</a:t>
            </a:r>
            <a:r>
              <a:rPr lang="en-US" altLang="ja-JP" sz="2400" dirty="0" err="1"/>
              <a:t>SuiteRec</a:t>
            </a:r>
            <a:r>
              <a:rPr lang="ja-JP" altLang="en-US" sz="2400" dirty="0"/>
              <a:t>を利用せずにテストコード作成した方が、開発時間を節約</a:t>
            </a:r>
            <a:r>
              <a:rPr lang="ja-JP" altLang="en-US" sz="2400" dirty="0" smtClean="0"/>
              <a:t>できる</a:t>
            </a:r>
            <a:endParaRPr lang="en-US" altLang="ja-JP" sz="2400" dirty="0" smtClean="0"/>
          </a:p>
          <a:p>
            <a:endParaRPr kumimoji="1" lang="ja-JP" altLang="en-US" dirty="0"/>
          </a:p>
        </p:txBody>
      </p:sp>
      <p:sp>
        <p:nvSpPr>
          <p:cNvPr id="6" name="二等辺三角形 5"/>
          <p:cNvSpPr/>
          <p:nvPr/>
        </p:nvSpPr>
        <p:spPr>
          <a:xfrm rot="10800000">
            <a:off x="3628499" y="2222325"/>
            <a:ext cx="3506251" cy="290085"/>
          </a:xfrm>
          <a:prstGeom prst="triangl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29166543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RQ4.</a:t>
            </a:r>
            <a:r>
              <a:rPr lang="en-US" altLang="ja-JP" dirty="0"/>
              <a:t> </a:t>
            </a:r>
            <a:r>
              <a:rPr lang="en-US" altLang="ja-JP" dirty="0" err="1"/>
              <a:t>SuiteRec</a:t>
            </a:r>
            <a:r>
              <a:rPr lang="ja-JP" altLang="en-US" dirty="0"/>
              <a:t>の利用は、開発者の</a:t>
            </a:r>
            <a:r>
              <a:rPr lang="ja-JP" altLang="en-US" dirty="0" smtClean="0"/>
              <a:t>テストコード</a:t>
            </a:r>
            <a:r>
              <a:rPr lang="en-US" altLang="ja-JP" dirty="0" smtClean="0"/>
              <a:t/>
            </a:r>
            <a:br>
              <a:rPr lang="en-US" altLang="ja-JP" dirty="0" smtClean="0"/>
            </a:br>
            <a:r>
              <a:rPr lang="ja-JP" altLang="en-US" dirty="0" smtClean="0"/>
              <a:t>　　　作成</a:t>
            </a:r>
            <a:r>
              <a:rPr lang="ja-JP" altLang="en-US" dirty="0"/>
              <a:t>タスクの認識にどう影響するか？</a:t>
            </a:r>
            <a:endParaRPr kumimoji="1" lang="ja-JP" altLang="en-US" dirty="0"/>
          </a:p>
        </p:txBody>
      </p:sp>
      <p:sp>
        <p:nvSpPr>
          <p:cNvPr id="7" name="コンテンツ プレースホルダー 2"/>
          <p:cNvSpPr>
            <a:spLocks noGrp="1"/>
          </p:cNvSpPr>
          <p:nvPr>
            <p:ph idx="1"/>
          </p:nvPr>
        </p:nvSpPr>
        <p:spPr>
          <a:xfrm>
            <a:off x="838199" y="1792882"/>
            <a:ext cx="10515600" cy="517525"/>
          </a:xfrm>
        </p:spPr>
        <p:txBody>
          <a:bodyPr/>
          <a:lstStyle/>
          <a:p>
            <a:pPr>
              <a:buClr>
                <a:schemeClr val="tx2"/>
              </a:buClr>
            </a:pPr>
            <a:r>
              <a:rPr lang="ja-JP" altLang="en-US" dirty="0"/>
              <a:t>被験者</a:t>
            </a:r>
            <a:r>
              <a:rPr lang="ja-JP" altLang="en-US" dirty="0" smtClean="0"/>
              <a:t>に実験タスク終了後にアンケートを実施した</a:t>
            </a:r>
            <a:endParaRPr lang="en-US" altLang="ja-JP" dirty="0" smtClean="0"/>
          </a:p>
        </p:txBody>
      </p:sp>
      <p:graphicFrame>
        <p:nvGraphicFramePr>
          <p:cNvPr id="8" name="表 7"/>
          <p:cNvGraphicFramePr>
            <a:graphicFrameLocks noGrp="1"/>
          </p:cNvGraphicFramePr>
          <p:nvPr>
            <p:extLst/>
          </p:nvPr>
        </p:nvGraphicFramePr>
        <p:xfrm>
          <a:off x="437662" y="2412601"/>
          <a:ext cx="10878037" cy="3622674"/>
        </p:xfrm>
        <a:graphic>
          <a:graphicData uri="http://schemas.openxmlformats.org/drawingml/2006/table">
            <a:tbl>
              <a:tblPr firstRow="1" bandRow="1">
                <a:tableStyleId>{B301B821-A1FF-4177-AEE7-76D212191A09}</a:tableStyleId>
              </a:tblPr>
              <a:tblGrid>
                <a:gridCol w="794832">
                  <a:extLst>
                    <a:ext uri="{9D8B030D-6E8A-4147-A177-3AD203B41FA5}">
                      <a16:colId xmlns:a16="http://schemas.microsoft.com/office/drawing/2014/main" val="1740428667"/>
                    </a:ext>
                  </a:extLst>
                </a:gridCol>
                <a:gridCol w="6217246">
                  <a:extLst>
                    <a:ext uri="{9D8B030D-6E8A-4147-A177-3AD203B41FA5}">
                      <a16:colId xmlns:a16="http://schemas.microsoft.com/office/drawing/2014/main" val="1687100423"/>
                    </a:ext>
                  </a:extLst>
                </a:gridCol>
                <a:gridCol w="754194">
                  <a:extLst>
                    <a:ext uri="{9D8B030D-6E8A-4147-A177-3AD203B41FA5}">
                      <a16:colId xmlns:a16="http://schemas.microsoft.com/office/drawing/2014/main" val="1844552685"/>
                    </a:ext>
                  </a:extLst>
                </a:gridCol>
                <a:gridCol w="803279">
                  <a:extLst>
                    <a:ext uri="{9D8B030D-6E8A-4147-A177-3AD203B41FA5}">
                      <a16:colId xmlns:a16="http://schemas.microsoft.com/office/drawing/2014/main" val="3240693190"/>
                    </a:ext>
                  </a:extLst>
                </a:gridCol>
                <a:gridCol w="788264">
                  <a:extLst>
                    <a:ext uri="{9D8B030D-6E8A-4147-A177-3AD203B41FA5}">
                      <a16:colId xmlns:a16="http://schemas.microsoft.com/office/drawing/2014/main" val="510230951"/>
                    </a:ext>
                  </a:extLst>
                </a:gridCol>
                <a:gridCol w="788264">
                  <a:extLst>
                    <a:ext uri="{9D8B030D-6E8A-4147-A177-3AD203B41FA5}">
                      <a16:colId xmlns:a16="http://schemas.microsoft.com/office/drawing/2014/main" val="477527568"/>
                    </a:ext>
                  </a:extLst>
                </a:gridCol>
                <a:gridCol w="731958">
                  <a:extLst>
                    <a:ext uri="{9D8B030D-6E8A-4147-A177-3AD203B41FA5}">
                      <a16:colId xmlns:a16="http://schemas.microsoft.com/office/drawing/2014/main" val="125765567"/>
                    </a:ext>
                  </a:extLst>
                </a:gridCol>
              </a:tblGrid>
              <a:tr h="662946">
                <a:tc>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tc>
                <a:tc>
                  <a:txBody>
                    <a:bodyPr/>
                    <a:lstStyle/>
                    <a:p>
                      <a:pPr algn="ctr"/>
                      <a:r>
                        <a:rPr kumimoji="1" lang="ja-JP" altLang="en-US" sz="2400" b="0" dirty="0" smtClean="0">
                          <a:latin typeface="メイリオ" panose="020B0604030504040204" pitchFamily="50" charset="-128"/>
                          <a:ea typeface="メイリオ" panose="020B0604030504040204" pitchFamily="50" charset="-128"/>
                        </a:rPr>
                        <a:t>項目</a:t>
                      </a:r>
                      <a:endParaRPr kumimoji="1" lang="ja-JP" altLang="en-US" sz="2400" b="0" dirty="0">
                        <a:latin typeface="メイリオ" panose="020B0604030504040204" pitchFamily="50" charset="-128"/>
                        <a:ea typeface="メイリオ" panose="020B0604030504040204" pitchFamily="50" charset="-128"/>
                      </a:endParaRPr>
                    </a:p>
                  </a:txBody>
                  <a:tcPr/>
                </a:tc>
                <a:tc gridSpan="5">
                  <a:txBody>
                    <a:bodyPr/>
                    <a:lstStyle/>
                    <a:p>
                      <a:pPr algn="ctr"/>
                      <a:r>
                        <a:rPr kumimoji="1" lang="en-US" altLang="ja-JP" sz="2400" b="0" dirty="0" smtClean="0">
                          <a:latin typeface="メイリオ" panose="020B0604030504040204" pitchFamily="50" charset="-128"/>
                          <a:ea typeface="メイリオ" panose="020B0604030504040204" pitchFamily="50" charset="-128"/>
                        </a:rPr>
                        <a:t>5</a:t>
                      </a:r>
                      <a:r>
                        <a:rPr kumimoji="1" lang="ja-JP" altLang="en-US" sz="2400" b="0" dirty="0" smtClean="0">
                          <a:latin typeface="メイリオ" panose="020B0604030504040204" pitchFamily="50" charset="-128"/>
                          <a:ea typeface="メイリオ" panose="020B0604030504040204" pitchFamily="50" charset="-128"/>
                        </a:rPr>
                        <a:t>段階評価</a:t>
                      </a:r>
                      <a:endParaRPr kumimoji="1" lang="en-US" altLang="ja-JP" sz="2400" b="0" dirty="0" smtClean="0">
                        <a:latin typeface="メイリオ" panose="020B0604030504040204" pitchFamily="50" charset="-128"/>
                        <a:ea typeface="メイリオ" panose="020B0604030504040204" pitchFamily="50" charset="-128"/>
                      </a:endParaRPr>
                    </a:p>
                    <a:p>
                      <a:pPr algn="ctr"/>
                      <a:r>
                        <a:rPr kumimoji="1" lang="ja-JP" altLang="en-US" sz="1200" b="0" dirty="0" smtClean="0">
                          <a:latin typeface="メイリオ" panose="020B0604030504040204" pitchFamily="50" charset="-128"/>
                          <a:ea typeface="メイリオ" panose="020B0604030504040204" pitchFamily="50" charset="-128"/>
                        </a:rPr>
                        <a:t>強く反対・反対・どちらでもない・賛成・強く賛成</a:t>
                      </a:r>
                      <a:endParaRPr kumimoji="1" lang="ja-JP" altLang="en-US" sz="1200" b="0" dirty="0">
                        <a:latin typeface="メイリオ" panose="020B0604030504040204" pitchFamily="50" charset="-128"/>
                        <a:ea typeface="メイリオ" panose="020B0604030504040204" pitchFamily="50" charset="-128"/>
                      </a:endParaRPr>
                    </a:p>
                  </a:txBody>
                  <a:tcPr/>
                </a:tc>
                <a:tc hMerge="1">
                  <a:txBody>
                    <a:bodyPr/>
                    <a:lstStyle/>
                    <a:p>
                      <a:pPr algn="ctr"/>
                      <a:endParaRPr kumimoji="1" lang="ja-JP" altLang="en-US" sz="1400" dirty="0">
                        <a:latin typeface="メイリオ" panose="020B0604030504040204" pitchFamily="50" charset="-128"/>
                        <a:ea typeface="メイリオ" panose="020B0604030504040204" pitchFamily="50" charset="-128"/>
                      </a:endParaRPr>
                    </a:p>
                  </a:txBody>
                  <a:tcPr/>
                </a:tc>
                <a:tc hMerge="1">
                  <a:txBody>
                    <a:bodyPr/>
                    <a:lstStyle/>
                    <a:p>
                      <a:pPr algn="ctr"/>
                      <a:endParaRPr kumimoji="1" lang="ja-JP" altLang="en-US" sz="1400" dirty="0">
                        <a:latin typeface="メイリオ" panose="020B0604030504040204" pitchFamily="50" charset="-128"/>
                        <a:ea typeface="メイリオ" panose="020B0604030504040204" pitchFamily="50" charset="-128"/>
                      </a:endParaRPr>
                    </a:p>
                  </a:txBody>
                  <a:tcPr/>
                </a:tc>
                <a:tc hMerge="1">
                  <a:txBody>
                    <a:bodyPr/>
                    <a:lstStyle/>
                    <a:p>
                      <a:pPr algn="ctr"/>
                      <a:endParaRPr kumimoji="1" lang="ja-JP" altLang="en-US" sz="1400" dirty="0">
                        <a:latin typeface="メイリオ" panose="020B0604030504040204" pitchFamily="50" charset="-128"/>
                        <a:ea typeface="メイリオ" panose="020B0604030504040204" pitchFamily="50" charset="-128"/>
                      </a:endParaRPr>
                    </a:p>
                  </a:txBody>
                  <a:tcPr/>
                </a:tc>
                <a:tc hMerge="1">
                  <a:txBody>
                    <a:bodyPr/>
                    <a:lstStyle/>
                    <a:p>
                      <a:pPr algn="ctr"/>
                      <a:endParaRPr kumimoji="1" lang="ja-JP" altLang="en-US" sz="14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909479247"/>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ja-JP" altLang="en-US" sz="1800" dirty="0" smtClean="0">
                          <a:latin typeface="メイリオ" panose="020B0604030504040204" pitchFamily="50" charset="-128"/>
                          <a:ea typeface="メイリオ" panose="020B0604030504040204" pitchFamily="50" charset="-128"/>
                        </a:rPr>
                        <a:t>テストコードの記述は簡単でした</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ツール不使用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791468934"/>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smtClean="0">
                          <a:latin typeface="メイリオ" panose="020B0604030504040204" pitchFamily="50" charset="-128"/>
                          <a:ea typeface="メイリオ" panose="020B0604030504040204" pitchFamily="50" charset="-128"/>
                        </a:rPr>
                        <a:t>テストコードの記述は簡単でした</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249199385"/>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smtClean="0">
                          <a:latin typeface="メイリオ" panose="020B0604030504040204" pitchFamily="50" charset="-128"/>
                          <a:ea typeface="メイリオ" panose="020B0604030504040204" pitchFamily="50" charset="-128"/>
                        </a:rPr>
                        <a:t>作成したコードのカバレッジに自信がある</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ツール不使用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122138788"/>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smtClean="0">
                          <a:latin typeface="メイリオ" panose="020B0604030504040204" pitchFamily="50" charset="-128"/>
                          <a:ea typeface="メイリオ" panose="020B0604030504040204" pitchFamily="50" charset="-128"/>
                        </a:rPr>
                        <a:t>作成したコードのカバレッジに自信がある</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402275848"/>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Q5</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smtClean="0">
                          <a:latin typeface="メイリオ" panose="020B0604030504040204" pitchFamily="50" charset="-128"/>
                          <a:ea typeface="メイリオ" panose="020B0604030504040204" pitchFamily="50" charset="-128"/>
                        </a:rPr>
                        <a:t>作成したコードの品質に自信がある</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ツール不使用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828256835"/>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Q6</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smtClean="0">
                          <a:latin typeface="メイリオ" panose="020B0604030504040204" pitchFamily="50" charset="-128"/>
                          <a:ea typeface="メイリオ" panose="020B0604030504040204" pitchFamily="50" charset="-128"/>
                        </a:rPr>
                        <a:t>作成したコードの品質に自信がある</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268109190"/>
                  </a:ext>
                </a:extLst>
              </a:tr>
            </a:tbl>
          </a:graphicData>
        </a:graphic>
      </p:graphicFrame>
    </p:spTree>
    <p:extLst>
      <p:ext uri="{BB962C8B-B14F-4D97-AF65-F5344CB8AC3E}">
        <p14:creationId xmlns:p14="http://schemas.microsoft.com/office/powerpoint/2010/main" val="25547738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solidFill>
                  <a:schemeClr val="bg1"/>
                </a:solidFill>
              </a:rPr>
              <a:t>研究内容</a:t>
            </a:r>
            <a:endParaRPr kumimoji="1" lang="ja-JP" altLang="en-US" dirty="0">
              <a:solidFill>
                <a:schemeClr val="bg1"/>
              </a:solidFill>
            </a:endParaRPr>
          </a:p>
        </p:txBody>
      </p:sp>
      <p:sp>
        <p:nvSpPr>
          <p:cNvPr id="4" name="コンテンツ プレースホルダー 2"/>
          <p:cNvSpPr txBox="1">
            <a:spLocks/>
          </p:cNvSpPr>
          <p:nvPr/>
        </p:nvSpPr>
        <p:spPr>
          <a:xfrm>
            <a:off x="838201" y="1825625"/>
            <a:ext cx="979667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514350" indent="-514350">
              <a:buFont typeface="+mj-lt"/>
              <a:buAutoNum type="arabicPeriod"/>
            </a:pPr>
            <a:r>
              <a:rPr lang="ja-JP" altLang="en-US" b="1" dirty="0" smtClean="0"/>
              <a:t>テストスイート自動推薦手法</a:t>
            </a:r>
            <a:endParaRPr lang="en-US" altLang="ja-JP" b="1" dirty="0" smtClean="0"/>
          </a:p>
          <a:p>
            <a:pPr lvl="1"/>
            <a:r>
              <a:rPr lang="ja-JP" altLang="en-US" dirty="0" smtClean="0"/>
              <a:t>類似コード検出技術を用いて</a:t>
            </a:r>
            <a:r>
              <a:rPr lang="en-US" altLang="ja-JP" dirty="0" smtClean="0"/>
              <a:t>OSS</a:t>
            </a:r>
            <a:r>
              <a:rPr lang="ja-JP" altLang="en-US" dirty="0" smtClean="0"/>
              <a:t>プロジェクト内の</a:t>
            </a:r>
            <a:r>
              <a:rPr lang="en-US" altLang="ja-JP" dirty="0" smtClean="0"/>
              <a:t/>
            </a:r>
            <a:br>
              <a:rPr lang="en-US" altLang="ja-JP" dirty="0" smtClean="0"/>
            </a:br>
            <a:r>
              <a:rPr lang="ja-JP" altLang="en-US" dirty="0" smtClean="0"/>
              <a:t>テストコードを特定するアルゴリズム</a:t>
            </a:r>
            <a:endParaRPr lang="en-US" altLang="ja-JP" dirty="0" smtClean="0"/>
          </a:p>
          <a:p>
            <a:pPr lvl="1"/>
            <a:endParaRPr lang="en-US" altLang="ja-JP" sz="500" dirty="0" smtClean="0"/>
          </a:p>
          <a:p>
            <a:pPr marL="514350" indent="-514350">
              <a:buFont typeface="+mj-lt"/>
              <a:buAutoNum type="arabicPeriod"/>
            </a:pPr>
            <a:r>
              <a:rPr lang="en-US" altLang="ja-JP" b="1" dirty="0" err="1" smtClean="0"/>
              <a:t>SuiteRec</a:t>
            </a:r>
            <a:endParaRPr lang="en-US" altLang="ja-JP" b="1" dirty="0" smtClean="0"/>
          </a:p>
          <a:p>
            <a:pPr lvl="1"/>
            <a:r>
              <a:rPr lang="ja-JP" altLang="en-US" dirty="0" smtClean="0"/>
              <a:t>開発者が入力したコードに関連するテストスイートを表示する</a:t>
            </a:r>
            <a:endParaRPr lang="en-US" altLang="ja-JP" dirty="0" smtClean="0"/>
          </a:p>
          <a:p>
            <a:pPr lvl="1"/>
            <a:r>
              <a:rPr lang="en-US" altLang="ja-JP" dirty="0" smtClean="0"/>
              <a:t>web</a:t>
            </a:r>
            <a:r>
              <a:rPr lang="ja-JP" altLang="en-US" dirty="0" smtClean="0"/>
              <a:t>アプリケーションとして実装された </a:t>
            </a:r>
            <a:r>
              <a:rPr lang="en-US" altLang="ja-JP" dirty="0" smtClean="0"/>
              <a:t>Interface</a:t>
            </a:r>
          </a:p>
          <a:p>
            <a:pPr lvl="1"/>
            <a:endParaRPr lang="en-US" altLang="ja-JP" sz="500" dirty="0" smtClean="0"/>
          </a:p>
          <a:p>
            <a:pPr marL="514350" indent="-514350">
              <a:buFont typeface="+mj-lt"/>
              <a:buAutoNum type="arabicPeriod"/>
            </a:pPr>
            <a:r>
              <a:rPr lang="ja-JP" altLang="en-US" b="1" dirty="0" smtClean="0"/>
              <a:t>評価実験</a:t>
            </a:r>
            <a:endParaRPr lang="en-US" altLang="ja-JP" b="1" dirty="0" smtClean="0"/>
          </a:p>
          <a:p>
            <a:pPr lvl="1"/>
            <a:r>
              <a:rPr lang="en-US" altLang="ja-JP" dirty="0" err="1" smtClean="0"/>
              <a:t>SuiteRec</a:t>
            </a:r>
            <a:r>
              <a:rPr lang="ja-JP" altLang="en-US" dirty="0" smtClean="0"/>
              <a:t>が開発者のテストコード作成をどの程度支援できるか</a:t>
            </a:r>
            <a:r>
              <a:rPr lang="en-US" altLang="ja-JP" dirty="0" smtClean="0"/>
              <a:t/>
            </a:r>
            <a:br>
              <a:rPr lang="en-US" altLang="ja-JP" dirty="0" smtClean="0"/>
            </a:br>
            <a:r>
              <a:rPr lang="ja-JP" altLang="en-US" dirty="0" smtClean="0"/>
              <a:t>定量的・定性的に評価</a:t>
            </a:r>
            <a:endParaRPr lang="ja-JP" altLang="en-US" dirty="0"/>
          </a:p>
        </p:txBody>
      </p:sp>
    </p:spTree>
    <p:extLst>
      <p:ext uri="{BB962C8B-B14F-4D97-AF65-F5344CB8AC3E}">
        <p14:creationId xmlns:p14="http://schemas.microsoft.com/office/powerpoint/2010/main" val="16028585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solidFill>
                  <a:schemeClr val="bg1"/>
                </a:solidFill>
              </a:rPr>
              <a:t>本発表の概要</a:t>
            </a:r>
            <a:endParaRPr kumimoji="1" lang="ja-JP" altLang="en-US" dirty="0">
              <a:solidFill>
                <a:schemeClr val="bg1"/>
              </a:solidFill>
            </a:endParaRPr>
          </a:p>
        </p:txBody>
      </p:sp>
      <p:sp>
        <p:nvSpPr>
          <p:cNvPr id="4" name="コンテンツ プレースホルダー 2"/>
          <p:cNvSpPr txBox="1">
            <a:spLocks/>
          </p:cNvSpPr>
          <p:nvPr/>
        </p:nvSpPr>
        <p:spPr>
          <a:xfrm>
            <a:off x="838201" y="1825625"/>
            <a:ext cx="979667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ja-JP" altLang="en-US" b="1" dirty="0" smtClean="0"/>
              <a:t>問題</a:t>
            </a:r>
            <a:r>
              <a:rPr lang="en-US" altLang="ja-JP" b="1" dirty="0" smtClean="0"/>
              <a:t>: </a:t>
            </a:r>
            <a:r>
              <a:rPr lang="ja-JP" altLang="en-US" b="1" dirty="0" smtClean="0"/>
              <a:t>開発者のテストコード作成を支援</a:t>
            </a:r>
            <a:endParaRPr lang="en-US" altLang="ja-JP" b="1" dirty="0" smtClean="0"/>
          </a:p>
          <a:p>
            <a:pPr lvl="1"/>
            <a:r>
              <a:rPr lang="ja-JP" altLang="en-US" dirty="0" smtClean="0"/>
              <a:t>類似コード検出技術を用いて</a:t>
            </a:r>
            <a:r>
              <a:rPr lang="en-US" altLang="ja-JP" dirty="0" smtClean="0"/>
              <a:t>OSS</a:t>
            </a:r>
            <a:r>
              <a:rPr lang="ja-JP" altLang="en-US" dirty="0" smtClean="0"/>
              <a:t>プロジェクト内の</a:t>
            </a:r>
            <a:r>
              <a:rPr lang="en-US" altLang="ja-JP" dirty="0" smtClean="0"/>
              <a:t/>
            </a:r>
            <a:br>
              <a:rPr lang="en-US" altLang="ja-JP" dirty="0" smtClean="0"/>
            </a:br>
            <a:r>
              <a:rPr lang="ja-JP" altLang="en-US" dirty="0" smtClean="0"/>
              <a:t>テストコードを特定するアルゴリズム</a:t>
            </a:r>
            <a:endParaRPr lang="en-US" altLang="ja-JP" dirty="0" smtClean="0"/>
          </a:p>
          <a:p>
            <a:pPr lvl="1"/>
            <a:endParaRPr lang="en-US" altLang="ja-JP" sz="500" dirty="0" smtClean="0"/>
          </a:p>
          <a:p>
            <a:pPr marL="514350" indent="-514350">
              <a:buFont typeface="+mj-lt"/>
              <a:buAutoNum type="arabicPeriod"/>
            </a:pPr>
            <a:r>
              <a:rPr lang="en-US" altLang="ja-JP" b="1" dirty="0" err="1" smtClean="0"/>
              <a:t>SuiteRec</a:t>
            </a:r>
            <a:endParaRPr lang="en-US" altLang="ja-JP" b="1" dirty="0" smtClean="0"/>
          </a:p>
          <a:p>
            <a:pPr lvl="1"/>
            <a:r>
              <a:rPr lang="ja-JP" altLang="en-US" dirty="0" smtClean="0"/>
              <a:t>開発者が入力したコードに関連するテストスイートを表示する</a:t>
            </a:r>
            <a:endParaRPr lang="en-US" altLang="ja-JP" dirty="0" smtClean="0"/>
          </a:p>
          <a:p>
            <a:pPr lvl="1"/>
            <a:r>
              <a:rPr lang="en-US" altLang="ja-JP" dirty="0" smtClean="0"/>
              <a:t>web</a:t>
            </a:r>
            <a:r>
              <a:rPr lang="ja-JP" altLang="en-US" dirty="0" smtClean="0"/>
              <a:t>アプリケーションとして実装された </a:t>
            </a:r>
            <a:r>
              <a:rPr lang="en-US" altLang="ja-JP" dirty="0" smtClean="0"/>
              <a:t>Interface</a:t>
            </a:r>
          </a:p>
          <a:p>
            <a:pPr lvl="1"/>
            <a:endParaRPr lang="en-US" altLang="ja-JP" sz="500" dirty="0" smtClean="0"/>
          </a:p>
          <a:p>
            <a:pPr marL="514350" indent="-514350">
              <a:buFont typeface="+mj-lt"/>
              <a:buAutoNum type="arabicPeriod"/>
            </a:pPr>
            <a:r>
              <a:rPr lang="ja-JP" altLang="en-US" b="1" dirty="0" smtClean="0"/>
              <a:t>評価実験</a:t>
            </a:r>
            <a:endParaRPr lang="en-US" altLang="ja-JP" b="1" dirty="0" smtClean="0"/>
          </a:p>
          <a:p>
            <a:pPr lvl="1"/>
            <a:r>
              <a:rPr lang="en-US" altLang="ja-JP" dirty="0" err="1" smtClean="0"/>
              <a:t>SuiteRec</a:t>
            </a:r>
            <a:r>
              <a:rPr lang="ja-JP" altLang="en-US" dirty="0" smtClean="0"/>
              <a:t>が開発者のテストコード作成をどの程度支援できるか</a:t>
            </a:r>
            <a:r>
              <a:rPr lang="en-US" altLang="ja-JP" dirty="0" smtClean="0"/>
              <a:t/>
            </a:r>
            <a:br>
              <a:rPr lang="en-US" altLang="ja-JP" dirty="0" smtClean="0"/>
            </a:br>
            <a:r>
              <a:rPr lang="ja-JP" altLang="en-US" dirty="0" smtClean="0"/>
              <a:t>定量的・定性的に評価</a:t>
            </a:r>
            <a:endParaRPr lang="ja-JP" altLang="en-US" dirty="0"/>
          </a:p>
        </p:txBody>
      </p:sp>
    </p:spTree>
    <p:extLst>
      <p:ext uri="{BB962C8B-B14F-4D97-AF65-F5344CB8AC3E}">
        <p14:creationId xmlns:p14="http://schemas.microsoft.com/office/powerpoint/2010/main" val="30287887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議論</a:t>
            </a:r>
            <a:endParaRPr kumimoji="1" lang="ja-JP" altLang="en-US" dirty="0"/>
          </a:p>
        </p:txBody>
      </p:sp>
      <p:sp>
        <p:nvSpPr>
          <p:cNvPr id="4" name="コンテンツ プレースホルダー 2"/>
          <p:cNvSpPr>
            <a:spLocks noGrp="1"/>
          </p:cNvSpPr>
          <p:nvPr>
            <p:ph idx="1"/>
          </p:nvPr>
        </p:nvSpPr>
        <p:spPr>
          <a:xfrm>
            <a:off x="336550" y="1387475"/>
            <a:ext cx="5880100" cy="1012825"/>
          </a:xfrm>
        </p:spPr>
        <p:style>
          <a:lnRef idx="2">
            <a:schemeClr val="dk1"/>
          </a:lnRef>
          <a:fillRef idx="1">
            <a:schemeClr val="lt1"/>
          </a:fillRef>
          <a:effectRef idx="0">
            <a:schemeClr val="dk1"/>
          </a:effectRef>
          <a:fontRef idx="minor">
            <a:schemeClr val="dk1"/>
          </a:fontRef>
        </p:style>
        <p:txBody>
          <a:bodyPr>
            <a:normAutofit lnSpcReduction="10000"/>
          </a:bodyPr>
          <a:lstStyle/>
          <a:p>
            <a:pPr marL="0" indent="0">
              <a:lnSpc>
                <a:spcPct val="100000"/>
              </a:lnSpc>
              <a:buNone/>
            </a:pPr>
            <a:r>
              <a:rPr lang="en-US" altLang="ja-JP" sz="2200" b="1" dirty="0" smtClean="0"/>
              <a:t>RQ1</a:t>
            </a:r>
            <a:r>
              <a:rPr lang="ja-JP" altLang="en-US" sz="2200" dirty="0" smtClean="0"/>
              <a:t>から、単純</a:t>
            </a:r>
            <a:r>
              <a:rPr lang="ja-JP" altLang="en-US" sz="2200" dirty="0"/>
              <a:t>な構造</a:t>
            </a:r>
            <a:r>
              <a:rPr lang="ja-JP" altLang="en-US" sz="2200" dirty="0" smtClean="0"/>
              <a:t>のプログラムのテストコードを</a:t>
            </a:r>
            <a:r>
              <a:rPr lang="ja-JP" altLang="en-US" sz="2200" dirty="0"/>
              <a:t>作成する</a:t>
            </a:r>
            <a:r>
              <a:rPr lang="ja-JP" altLang="en-US" sz="2200" dirty="0" smtClean="0"/>
              <a:t>場合、</a:t>
            </a:r>
            <a:r>
              <a:rPr lang="en-US" altLang="ja-JP" sz="2200" dirty="0" err="1" smtClean="0"/>
              <a:t>SuiteRec</a:t>
            </a:r>
            <a:r>
              <a:rPr lang="ja-JP" altLang="en-US" sz="2200" dirty="0"/>
              <a:t>の利用の有無で</a:t>
            </a:r>
            <a:r>
              <a:rPr lang="ja-JP" altLang="en-US" sz="2200" dirty="0" smtClean="0"/>
              <a:t>カバレッジに差</a:t>
            </a:r>
            <a:r>
              <a:rPr lang="ja-JP" altLang="en-US" sz="2200" dirty="0"/>
              <a:t>が</a:t>
            </a:r>
            <a:r>
              <a:rPr lang="ja-JP" altLang="en-US" sz="2200" dirty="0" smtClean="0"/>
              <a:t>ない</a:t>
            </a:r>
            <a:endParaRPr lang="en-US" altLang="ja-JP" sz="2200" dirty="0" smtClean="0"/>
          </a:p>
          <a:p>
            <a:endParaRPr kumimoji="1" lang="ja-JP" altLang="en-US" dirty="0"/>
          </a:p>
        </p:txBody>
      </p:sp>
      <p:sp>
        <p:nvSpPr>
          <p:cNvPr id="6" name="二等辺三角形 5"/>
          <p:cNvSpPr/>
          <p:nvPr/>
        </p:nvSpPr>
        <p:spPr>
          <a:xfrm rot="5400000">
            <a:off x="5644974" y="2324604"/>
            <a:ext cx="1663041" cy="252991"/>
          </a:xfrm>
          <a:prstGeom prst="triangl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kumimoji="1" lang="ja-JP" altLang="en-US"/>
          </a:p>
        </p:txBody>
      </p:sp>
      <p:sp>
        <p:nvSpPr>
          <p:cNvPr id="5" name="コンテンツ プレースホルダー 2"/>
          <p:cNvSpPr txBox="1">
            <a:spLocks/>
          </p:cNvSpPr>
          <p:nvPr/>
        </p:nvSpPr>
        <p:spPr>
          <a:xfrm>
            <a:off x="336550" y="2663825"/>
            <a:ext cx="5880100" cy="790575"/>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dk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dk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dk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mn-lt"/>
                <a:ea typeface="+mn-ea"/>
                <a:cs typeface="+mn-cs"/>
              </a:defRPr>
            </a:lvl9pPr>
          </a:lstStyle>
          <a:p>
            <a:pPr marL="0" indent="0">
              <a:buNone/>
            </a:pPr>
            <a:r>
              <a:rPr lang="en-US" altLang="ja-JP" sz="2200" b="1" dirty="0" smtClean="0"/>
              <a:t>RQ2</a:t>
            </a:r>
            <a:r>
              <a:rPr lang="ja-JP" altLang="en-US" sz="2200" dirty="0" smtClean="0"/>
              <a:t>から、</a:t>
            </a:r>
            <a:r>
              <a:rPr lang="en-US" altLang="ja-JP" sz="2200" dirty="0" err="1" smtClean="0"/>
              <a:t>SuiteRec</a:t>
            </a:r>
            <a:r>
              <a:rPr lang="ja-JP" altLang="en-US" sz="2200" dirty="0" smtClean="0"/>
              <a:t>を利用した場合、開発者はテストコード作成に多くの時間を費やす</a:t>
            </a:r>
            <a:endParaRPr lang="ja-JP" altLang="en-US" dirty="0"/>
          </a:p>
        </p:txBody>
      </p:sp>
      <p:sp>
        <p:nvSpPr>
          <p:cNvPr id="2" name="テキスト ボックス 1"/>
          <p:cNvSpPr txBox="1"/>
          <p:nvPr/>
        </p:nvSpPr>
        <p:spPr>
          <a:xfrm>
            <a:off x="6736339" y="2035600"/>
            <a:ext cx="5111750" cy="830997"/>
          </a:xfrm>
          <a:prstGeom prst="rect">
            <a:avLst/>
          </a:prstGeom>
          <a:noFill/>
        </p:spPr>
        <p:txBody>
          <a:bodyPr wrap="square" rtlCol="0">
            <a:spAutoFit/>
          </a:bodyPr>
          <a:lstStyle/>
          <a:p>
            <a:r>
              <a:rPr lang="en-US" altLang="ja-JP" sz="2400" dirty="0" err="1" smtClean="0">
                <a:latin typeface="メイリオ" panose="020B0604030504040204" pitchFamily="50" charset="-128"/>
                <a:ea typeface="メイリオ" panose="020B0604030504040204" pitchFamily="50" charset="-128"/>
              </a:rPr>
              <a:t>SuiteRec</a:t>
            </a:r>
            <a:r>
              <a:rPr lang="ja-JP" altLang="en-US" sz="2400" dirty="0" smtClean="0">
                <a:latin typeface="メイリオ" panose="020B0604030504040204" pitchFamily="50" charset="-128"/>
                <a:ea typeface="メイリオ" panose="020B0604030504040204" pitchFamily="50" charset="-128"/>
              </a:rPr>
              <a:t>を利用しない方が、</a:t>
            </a:r>
            <a:r>
              <a:rPr lang="en-US" altLang="ja-JP" sz="2400" dirty="0" smtClean="0">
                <a:latin typeface="メイリオ" panose="020B0604030504040204" pitchFamily="50" charset="-128"/>
                <a:ea typeface="メイリオ" panose="020B0604030504040204" pitchFamily="50" charset="-128"/>
              </a:rPr>
              <a:t/>
            </a:r>
            <a:br>
              <a:rPr lang="en-US" altLang="ja-JP" sz="2400" dirty="0" smtClean="0">
                <a:latin typeface="メイリオ" panose="020B0604030504040204" pitchFamily="50" charset="-128"/>
                <a:ea typeface="メイリオ" panose="020B0604030504040204" pitchFamily="50" charset="-128"/>
              </a:rPr>
            </a:br>
            <a:r>
              <a:rPr lang="ja-JP" altLang="en-US" sz="2400" dirty="0" smtClean="0">
                <a:latin typeface="メイリオ" panose="020B0604030504040204" pitchFamily="50" charset="-128"/>
                <a:ea typeface="メイリオ" panose="020B0604030504040204" pitchFamily="50" charset="-128"/>
              </a:rPr>
              <a:t>テストコード作成時間を節約できる</a:t>
            </a:r>
            <a:endParaRPr kumimoji="1" lang="ja-JP" altLang="en-US" sz="24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7692074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21</a:t>
            </a:r>
            <a:r>
              <a:rPr lang="ja-JP" altLang="en-US" dirty="0" smtClean="0"/>
              <a:t>種類</a:t>
            </a:r>
            <a:r>
              <a:rPr lang="en-US" altLang="ja-JP" dirty="0" smtClean="0"/>
              <a:t>)</a:t>
            </a:r>
          </a:p>
          <a:p>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pic>
        <p:nvPicPr>
          <p:cNvPr id="6" name="図 5"/>
          <p:cNvPicPr>
            <a:picLocks noChangeAspect="1"/>
          </p:cNvPicPr>
          <p:nvPr/>
        </p:nvPicPr>
        <p:blipFill rotWithShape="1">
          <a:blip r:embed="rId2"/>
          <a:srcRect l="53178" t="10202" r="37830" b="82938"/>
          <a:stretch/>
        </p:blipFill>
        <p:spPr>
          <a:xfrm>
            <a:off x="2787290" y="3324776"/>
            <a:ext cx="6297510" cy="2603543"/>
          </a:xfrm>
          <a:prstGeom prst="rect">
            <a:avLst/>
          </a:prstGeom>
        </p:spPr>
      </p:pic>
      <p:sp>
        <p:nvSpPr>
          <p:cNvPr id="7" name="角丸四角形吹き出し 6"/>
          <p:cNvSpPr/>
          <p:nvPr/>
        </p:nvSpPr>
        <p:spPr>
          <a:xfrm>
            <a:off x="8161355" y="2748312"/>
            <a:ext cx="3027849" cy="690095"/>
          </a:xfrm>
          <a:prstGeom prst="wedgeRoundRectCallout">
            <a:avLst>
              <a:gd name="adj1" fmla="val -81319"/>
              <a:gd name="adj2" fmla="val 44763"/>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b="1" dirty="0" smtClean="0">
                <a:latin typeface="メイリオ" panose="020B0604030504040204" pitchFamily="50" charset="-128"/>
                <a:ea typeface="メイリオ" panose="020B0604030504040204" pitchFamily="50" charset="-128"/>
              </a:rPr>
              <a:t>Exception Handling</a:t>
            </a:r>
            <a:endParaRPr kumimoji="1" lang="en-US" altLang="ja-JP" b="1" dirty="0" smtClean="0">
              <a:latin typeface="メイリオ" panose="020B0604030504040204" pitchFamily="50" charset="-128"/>
              <a:ea typeface="メイリオ" panose="020B0604030504040204" pitchFamily="50" charset="-128"/>
            </a:endParaRPr>
          </a:p>
          <a:p>
            <a:pPr algn="ctr"/>
            <a:r>
              <a:rPr kumimoji="1" lang="ja-JP" altLang="en-US" dirty="0" smtClean="0">
                <a:latin typeface="メイリオ" panose="020B0604030504040204" pitchFamily="50" charset="-128"/>
                <a:ea typeface="メイリオ" panose="020B0604030504040204" pitchFamily="50" charset="-128"/>
              </a:rPr>
              <a:t>意図が分からない例外処理</a:t>
            </a:r>
            <a:endParaRPr kumimoji="1" lang="en-US" altLang="ja-JP" dirty="0" smtClean="0">
              <a:latin typeface="メイリオ" panose="020B0604030504040204" pitchFamily="50" charset="-128"/>
              <a:ea typeface="メイリオ" panose="020B0604030504040204" pitchFamily="50" charset="-128"/>
            </a:endParaRPr>
          </a:p>
        </p:txBody>
      </p:sp>
      <p:sp>
        <p:nvSpPr>
          <p:cNvPr id="8" name="角丸四角形吹き出し 7"/>
          <p:cNvSpPr/>
          <p:nvPr/>
        </p:nvSpPr>
        <p:spPr>
          <a:xfrm>
            <a:off x="1204313" y="2748312"/>
            <a:ext cx="2556013" cy="652249"/>
          </a:xfrm>
          <a:prstGeom prst="wedgeRoundRectCallout">
            <a:avLst>
              <a:gd name="adj1" fmla="val 90092"/>
              <a:gd name="adj2" fmla="val 52317"/>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b="1" dirty="0" err="1" smtClean="0">
                <a:latin typeface="メイリオ" panose="020B0604030504040204" pitchFamily="50" charset="-128"/>
                <a:ea typeface="メイリオ" panose="020B0604030504040204" pitchFamily="50" charset="-128"/>
              </a:rPr>
              <a:t>Defalt</a:t>
            </a:r>
            <a:r>
              <a:rPr lang="en-US" altLang="ja-JP" b="1" dirty="0" smtClean="0">
                <a:latin typeface="メイリオ" panose="020B0604030504040204" pitchFamily="50" charset="-128"/>
                <a:ea typeface="メイリオ" panose="020B0604030504040204" pitchFamily="50" charset="-128"/>
              </a:rPr>
              <a:t> Test</a:t>
            </a:r>
          </a:p>
          <a:p>
            <a:r>
              <a:rPr lang="ja-JP" altLang="en-US" dirty="0" smtClean="0">
                <a:latin typeface="メイリオ" panose="020B0604030504040204" pitchFamily="50" charset="-128"/>
                <a:ea typeface="メイリオ" panose="020B0604030504040204" pitchFamily="50" charset="-128"/>
              </a:rPr>
              <a:t>メソッド名が初期状態</a:t>
            </a:r>
            <a:endParaRPr kumimoji="1" lang="en-US" altLang="ja-JP" dirty="0" smtClean="0">
              <a:latin typeface="メイリオ" panose="020B0604030504040204" pitchFamily="50" charset="-128"/>
              <a:ea typeface="メイリオ" panose="020B0604030504040204" pitchFamily="50" charset="-128"/>
            </a:endParaRPr>
          </a:p>
        </p:txBody>
      </p:sp>
      <p:sp>
        <p:nvSpPr>
          <p:cNvPr id="9" name="正方形/長方形 8"/>
          <p:cNvSpPr/>
          <p:nvPr/>
        </p:nvSpPr>
        <p:spPr>
          <a:xfrm>
            <a:off x="2992544" y="4822505"/>
            <a:ext cx="5804452" cy="750404"/>
          </a:xfrm>
          <a:prstGeom prst="rect">
            <a:avLst/>
          </a:prstGeom>
          <a:noFill/>
          <a:ln w="28575"/>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10" name="角丸四角形吹き出し 9"/>
          <p:cNvSpPr/>
          <p:nvPr/>
        </p:nvSpPr>
        <p:spPr>
          <a:xfrm>
            <a:off x="7904357" y="5598309"/>
            <a:ext cx="3027849" cy="660020"/>
          </a:xfrm>
          <a:prstGeom prst="wedgeRoundRectCallout">
            <a:avLst>
              <a:gd name="adj1" fmla="val -73009"/>
              <a:gd name="adj2" fmla="val -96715"/>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b="1" dirty="0" smtClean="0">
                <a:latin typeface="メイリオ" panose="020B0604030504040204" pitchFamily="50" charset="-128"/>
                <a:ea typeface="メイリオ" panose="020B0604030504040204" pitchFamily="50" charset="-128"/>
              </a:rPr>
              <a:t>Assertion Roulette</a:t>
            </a:r>
            <a:endParaRPr kumimoji="1" lang="en-US" altLang="ja-JP" b="1" dirty="0" smtClean="0">
              <a:latin typeface="メイリオ" panose="020B0604030504040204" pitchFamily="50" charset="-128"/>
              <a:ea typeface="メイリオ" panose="020B0604030504040204" pitchFamily="50" charset="-128"/>
            </a:endParaRPr>
          </a:p>
          <a:p>
            <a:pPr algn="ctr"/>
            <a:r>
              <a:rPr kumimoji="1" lang="ja-JP" altLang="en-US" dirty="0" smtClean="0">
                <a:latin typeface="メイリオ" panose="020B0604030504040204" pitchFamily="50" charset="-128"/>
                <a:ea typeface="メイリオ" panose="020B0604030504040204" pitchFamily="50" charset="-128"/>
              </a:rPr>
              <a:t>複数の</a:t>
            </a:r>
            <a:r>
              <a:rPr kumimoji="1" lang="en-US" altLang="ja-JP" dirty="0" smtClean="0">
                <a:latin typeface="メイリオ" panose="020B0604030504040204" pitchFamily="50" charset="-128"/>
                <a:ea typeface="メイリオ" panose="020B0604030504040204" pitchFamily="50" charset="-128"/>
              </a:rPr>
              <a:t>assert</a:t>
            </a:r>
            <a:r>
              <a:rPr kumimoji="1" lang="ja-JP" altLang="en-US" dirty="0" smtClean="0">
                <a:latin typeface="メイリオ" panose="020B0604030504040204" pitchFamily="50" charset="-128"/>
                <a:ea typeface="メイリオ" panose="020B0604030504040204" pitchFamily="50" charset="-128"/>
              </a:rPr>
              <a:t>文が存在する</a:t>
            </a:r>
            <a:endParaRPr kumimoji="1" lang="en-US" altLang="ja-JP"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8200" y="2636517"/>
            <a:ext cx="445604" cy="445604"/>
          </a:xfrm>
          <a:prstGeom prst="rect">
            <a:avLst/>
          </a:prstGeom>
        </p:spPr>
      </p:pic>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3" y="2636517"/>
            <a:ext cx="445604" cy="445604"/>
          </a:xfrm>
          <a:prstGeom prst="rect">
            <a:avLst/>
          </a:prstGeom>
        </p:spPr>
      </p:pic>
      <p:sp>
        <p:nvSpPr>
          <p:cNvPr id="13" name="正方形/長方形 12"/>
          <p:cNvSpPr/>
          <p:nvPr/>
        </p:nvSpPr>
        <p:spPr>
          <a:xfrm>
            <a:off x="7626368" y="5580678"/>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55138" y="5519997"/>
            <a:ext cx="445604" cy="445604"/>
          </a:xfrm>
          <a:prstGeom prst="rect">
            <a:avLst/>
          </a:prstGeom>
        </p:spPr>
      </p:pic>
    </p:spTree>
    <p:extLst>
      <p:ext uri="{BB962C8B-B14F-4D97-AF65-F5344CB8AC3E}">
        <p14:creationId xmlns:p14="http://schemas.microsoft.com/office/powerpoint/2010/main" val="11044652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7018" y="219428"/>
            <a:ext cx="5608931" cy="729386"/>
          </a:xfrm>
        </p:spPr>
        <p:txBody>
          <a:bodyPr/>
          <a:lstStyle/>
          <a:p>
            <a:r>
              <a:rPr kumimoji="1" lang="ja-JP" altLang="en-US" dirty="0" smtClean="0">
                <a:solidFill>
                  <a:schemeClr val="bg1"/>
                </a:solidFill>
              </a:rPr>
              <a:t>テストコード自動生成ツール</a:t>
            </a:r>
            <a:endParaRPr kumimoji="1" lang="ja-JP" altLang="en-US" dirty="0">
              <a:solidFill>
                <a:schemeClr val="bg1"/>
              </a:solidFill>
            </a:endParaRPr>
          </a:p>
        </p:txBody>
      </p:sp>
      <p:sp>
        <p:nvSpPr>
          <p:cNvPr id="4" name="コンテンツ プレースホルダー 2"/>
          <p:cNvSpPr>
            <a:spLocks noGrp="1"/>
          </p:cNvSpPr>
          <p:nvPr>
            <p:ph idx="1"/>
          </p:nvPr>
        </p:nvSpPr>
        <p:spPr>
          <a:xfrm>
            <a:off x="838198" y="1587161"/>
            <a:ext cx="10741183" cy="902666"/>
          </a:xfrm>
        </p:spPr>
        <p:txBody>
          <a:bodyPr/>
          <a:lstStyle/>
          <a:p>
            <a:r>
              <a:rPr lang="ja-JP" altLang="en-US" dirty="0" smtClean="0"/>
              <a:t>テスト</a:t>
            </a:r>
            <a:r>
              <a:rPr lang="ja-JP" altLang="en-US" dirty="0"/>
              <a:t>工程</a:t>
            </a:r>
            <a:r>
              <a:rPr lang="ja-JP" altLang="en-US" dirty="0" smtClean="0"/>
              <a:t>を支援するために、これまでに様々な自動生成ツールが提案されてき</a:t>
            </a:r>
            <a:r>
              <a:rPr lang="ja-JP" altLang="en-US" dirty="0"/>
              <a:t>た</a:t>
            </a:r>
            <a:endParaRPr kumimoji="1" lang="ja-JP" altLang="en-US" dirty="0"/>
          </a:p>
        </p:txBody>
      </p:sp>
      <p:pic>
        <p:nvPicPr>
          <p:cNvPr id="5" name="Picture 2" descr="site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3321" y="2748979"/>
            <a:ext cx="2692699" cy="43547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8" descr="Javaå¯¾å¿éçè§£æã»åä½ãã¹ããã¼ã« Jtest"/>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019255" y="3465187"/>
            <a:ext cx="1902255" cy="1141353"/>
          </a:xfrm>
          <a:prstGeom prst="rect">
            <a:avLst/>
          </a:prstGeom>
          <a:noFill/>
          <a:extLst>
            <a:ext uri="{909E8E84-426E-40DD-AFC4-6F175D3DCCD1}">
              <a14:hiddenFill xmlns:a14="http://schemas.microsoft.com/office/drawing/2010/main">
                <a:solidFill>
                  <a:srgbClr val="FFFFFF"/>
                </a:solidFill>
              </a14:hiddenFill>
            </a:ext>
          </a:extLst>
        </p:spPr>
      </p:pic>
      <p:pic>
        <p:nvPicPr>
          <p:cNvPr id="7" name="図 6"/>
          <p:cNvPicPr>
            <a:picLocks noChangeAspect="1"/>
          </p:cNvPicPr>
          <p:nvPr/>
        </p:nvPicPr>
        <p:blipFill rotWithShape="1">
          <a:blip r:embed="rId5"/>
          <a:srcRect l="2412" t="14151" r="48903" b="69708"/>
          <a:stretch/>
        </p:blipFill>
        <p:spPr>
          <a:xfrm>
            <a:off x="1238895" y="3613445"/>
            <a:ext cx="3451873" cy="643728"/>
          </a:xfrm>
          <a:prstGeom prst="rect">
            <a:avLst/>
          </a:prstGeom>
        </p:spPr>
      </p:pic>
      <p:sp>
        <p:nvSpPr>
          <p:cNvPr id="8" name="テキスト ボックス 7"/>
          <p:cNvSpPr txBox="1"/>
          <p:nvPr/>
        </p:nvSpPr>
        <p:spPr>
          <a:xfrm>
            <a:off x="5195276" y="2652720"/>
            <a:ext cx="2286000" cy="707886"/>
          </a:xfrm>
          <a:prstGeom prst="rect">
            <a:avLst/>
          </a:prstGeom>
          <a:noFill/>
        </p:spPr>
        <p:txBody>
          <a:bodyPr wrap="square" rtlCol="0">
            <a:spAutoFit/>
          </a:bodyPr>
          <a:lstStyle/>
          <a:p>
            <a:r>
              <a:rPr kumimoji="1" lang="en-US" altLang="ja-JP" sz="4000" b="1" dirty="0" err="1" smtClean="0"/>
              <a:t>TestFul</a:t>
            </a:r>
            <a:endParaRPr kumimoji="1" lang="ja-JP" altLang="en-US" sz="4000" b="1" dirty="0"/>
          </a:p>
        </p:txBody>
      </p:sp>
      <p:sp>
        <p:nvSpPr>
          <p:cNvPr id="9" name="テキスト ボックス 8"/>
          <p:cNvSpPr txBox="1"/>
          <p:nvPr/>
        </p:nvSpPr>
        <p:spPr>
          <a:xfrm>
            <a:off x="7299996" y="3549287"/>
            <a:ext cx="1140622" cy="707886"/>
          </a:xfrm>
          <a:prstGeom prst="rect">
            <a:avLst/>
          </a:prstGeom>
          <a:noFill/>
        </p:spPr>
        <p:txBody>
          <a:bodyPr wrap="square" rtlCol="0">
            <a:spAutoFit/>
          </a:bodyPr>
          <a:lstStyle/>
          <a:p>
            <a:r>
              <a:rPr lang="en-US" altLang="ja-JP" sz="4000" b="1" dirty="0" err="1" smtClean="0"/>
              <a:t>Pex</a:t>
            </a:r>
            <a:endParaRPr kumimoji="1" lang="ja-JP" altLang="en-US" sz="4000" b="1" dirty="0"/>
          </a:p>
        </p:txBody>
      </p:sp>
      <p:sp>
        <p:nvSpPr>
          <p:cNvPr id="10" name="テキスト ボックス 9"/>
          <p:cNvSpPr txBox="1"/>
          <p:nvPr/>
        </p:nvSpPr>
        <p:spPr>
          <a:xfrm>
            <a:off x="7825156" y="2612774"/>
            <a:ext cx="2286000" cy="707886"/>
          </a:xfrm>
          <a:prstGeom prst="rect">
            <a:avLst/>
          </a:prstGeom>
          <a:noFill/>
        </p:spPr>
        <p:txBody>
          <a:bodyPr wrap="square" rtlCol="0">
            <a:spAutoFit/>
          </a:bodyPr>
          <a:lstStyle/>
          <a:p>
            <a:r>
              <a:rPr kumimoji="1" lang="en-US" altLang="ja-JP" sz="4000" b="1" dirty="0" smtClean="0"/>
              <a:t>Seeker</a:t>
            </a:r>
            <a:endParaRPr kumimoji="1" lang="ja-JP" altLang="en-US" sz="4000" b="1" dirty="0"/>
          </a:p>
        </p:txBody>
      </p:sp>
      <p:sp>
        <p:nvSpPr>
          <p:cNvPr id="11" name="角丸四角形 10"/>
          <p:cNvSpPr/>
          <p:nvPr/>
        </p:nvSpPr>
        <p:spPr>
          <a:xfrm>
            <a:off x="838199" y="5063609"/>
            <a:ext cx="10519742" cy="1152939"/>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3200" dirty="0">
                <a:latin typeface="メイリオ" panose="020B0604030504040204" pitchFamily="50" charset="-128"/>
                <a:ea typeface="メイリオ" panose="020B0604030504040204" pitchFamily="50" charset="-128"/>
              </a:rPr>
              <a:t>自動生成ツールを利用すること</a:t>
            </a:r>
            <a:r>
              <a:rPr lang="ja-JP" altLang="en-US" sz="3200" dirty="0" smtClean="0">
                <a:latin typeface="メイリオ" panose="020B0604030504040204" pitchFamily="50" charset="-128"/>
                <a:ea typeface="メイリオ" panose="020B0604030504040204" pitchFamily="50" charset="-128"/>
              </a:rPr>
              <a:t>で</a:t>
            </a:r>
            <a:r>
              <a:rPr lang="ja-JP" altLang="en-US" sz="3200" dirty="0">
                <a:latin typeface="メイリオ" panose="020B0604030504040204" pitchFamily="50" charset="-128"/>
                <a:ea typeface="メイリオ" panose="020B0604030504040204" pitchFamily="50" charset="-128"/>
              </a:rPr>
              <a:t>、</a:t>
            </a:r>
            <a:r>
              <a:rPr lang="ja-JP" altLang="en-US" sz="3200" dirty="0" smtClean="0">
                <a:latin typeface="メイリオ" panose="020B0604030504040204" pitchFamily="50" charset="-128"/>
                <a:ea typeface="メイリオ" panose="020B0604030504040204" pitchFamily="50" charset="-128"/>
              </a:rPr>
              <a:t>開発者</a:t>
            </a:r>
            <a:r>
              <a:rPr lang="ja-JP" altLang="en-US" sz="3200" dirty="0">
                <a:latin typeface="メイリオ" panose="020B0604030504040204" pitchFamily="50" charset="-128"/>
                <a:ea typeface="メイリオ" panose="020B0604030504040204" pitchFamily="50" charset="-128"/>
              </a:rPr>
              <a:t>の実装コストを削減し短期間でテストコードを作成できる</a:t>
            </a:r>
          </a:p>
        </p:txBody>
      </p:sp>
      <p:sp>
        <p:nvSpPr>
          <p:cNvPr id="12" name="テキスト ボックス 11"/>
          <p:cNvSpPr txBox="1"/>
          <p:nvPr/>
        </p:nvSpPr>
        <p:spPr>
          <a:xfrm>
            <a:off x="8671593" y="3549287"/>
            <a:ext cx="2286000" cy="707886"/>
          </a:xfrm>
          <a:prstGeom prst="rect">
            <a:avLst/>
          </a:prstGeom>
          <a:noFill/>
        </p:spPr>
        <p:txBody>
          <a:bodyPr wrap="square" rtlCol="0">
            <a:spAutoFit/>
          </a:bodyPr>
          <a:lstStyle/>
          <a:p>
            <a:r>
              <a:rPr lang="en-US" altLang="ja-JP" sz="4000" b="1" dirty="0" smtClean="0"/>
              <a:t>Grafter</a:t>
            </a:r>
            <a:endParaRPr kumimoji="1" lang="ja-JP" altLang="en-US" sz="4000" b="1" dirty="0"/>
          </a:p>
        </p:txBody>
      </p:sp>
    </p:spTree>
    <p:extLst>
      <p:ext uri="{BB962C8B-B14F-4D97-AF65-F5344CB8AC3E}">
        <p14:creationId xmlns:p14="http://schemas.microsoft.com/office/powerpoint/2010/main" val="220992910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59382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endParaRPr kumimoji="1" lang="ja-JP" altLang="en-US" dirty="0"/>
          </a:p>
        </p:txBody>
      </p:sp>
      <p:sp>
        <p:nvSpPr>
          <p:cNvPr id="10" name="角丸四角形吹き出し 9"/>
          <p:cNvSpPr/>
          <p:nvPr/>
        </p:nvSpPr>
        <p:spPr>
          <a:xfrm>
            <a:off x="8159068" y="5438873"/>
            <a:ext cx="3413403" cy="660020"/>
          </a:xfrm>
          <a:prstGeom prst="wedgeRoundRectCallout">
            <a:avLst>
              <a:gd name="adj1" fmla="val -86388"/>
              <a:gd name="adj2" fmla="val -56511"/>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878142" y="5438700"/>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6912" y="5378019"/>
            <a:ext cx="445604" cy="445604"/>
          </a:xfrm>
          <a:prstGeom prst="rect">
            <a:avLst/>
          </a:prstGeom>
        </p:spPr>
      </p:pic>
      <p:sp>
        <p:nvSpPr>
          <p:cNvPr id="8" name="角丸四角形吹き出し 7"/>
          <p:cNvSpPr/>
          <p:nvPr/>
        </p:nvSpPr>
        <p:spPr>
          <a:xfrm>
            <a:off x="1044656" y="287397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Default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762182"/>
            <a:ext cx="445604" cy="445604"/>
          </a:xfrm>
          <a:prstGeom prst="rect">
            <a:avLst/>
          </a:prstGeom>
        </p:spPr>
      </p:pic>
      <p:sp>
        <p:nvSpPr>
          <p:cNvPr id="7" name="角丸四角形吹き出し 6"/>
          <p:cNvSpPr/>
          <p:nvPr/>
        </p:nvSpPr>
        <p:spPr>
          <a:xfrm>
            <a:off x="8159068" y="2839742"/>
            <a:ext cx="3377502" cy="690095"/>
          </a:xfrm>
          <a:prstGeom prst="wedgeRoundRectCallout">
            <a:avLst>
              <a:gd name="adj1" fmla="val -87670"/>
              <a:gd name="adj2" fmla="val 6969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766124"/>
            <a:ext cx="445604" cy="445604"/>
          </a:xfrm>
          <a:prstGeom prst="rect">
            <a:avLst/>
          </a:prstGeom>
        </p:spPr>
      </p:pic>
      <p:sp>
        <p:nvSpPr>
          <p:cNvPr id="2" name="テキスト ボックス 1"/>
          <p:cNvSpPr txBox="1"/>
          <p:nvPr/>
        </p:nvSpPr>
        <p:spPr>
          <a:xfrm>
            <a:off x="3519755" y="6239831"/>
            <a:ext cx="4916600" cy="430887"/>
          </a:xfrm>
          <a:prstGeom prst="rect">
            <a:avLst/>
          </a:prstGeom>
          <a:noFill/>
        </p:spPr>
        <p:txBody>
          <a:bodyPr wrap="square" rtlCol="0">
            <a:spAutoFit/>
          </a:bodyPr>
          <a:lstStyle/>
          <a:p>
            <a:pPr algn="ctr"/>
            <a:r>
              <a:rPr kumimoji="1" lang="ja-JP" altLang="en-US" sz="2200" dirty="0" smtClean="0">
                <a:latin typeface="メイリオ" panose="020B0604030504040204" pitchFamily="50" charset="-128"/>
                <a:ea typeface="メイリオ" panose="020B0604030504040204" pitchFamily="50" charset="-128"/>
              </a:rPr>
              <a:t>自動生成されたテストコードの例</a:t>
            </a:r>
            <a:endParaRPr kumimoji="1" lang="ja-JP" altLang="en-US" sz="2200" dirty="0">
              <a:latin typeface="メイリオ" panose="020B0604030504040204" pitchFamily="50" charset="-128"/>
              <a:ea typeface="メイリオ" panose="020B0604030504040204" pitchFamily="50" charset="-128"/>
            </a:endParaRPr>
          </a:p>
        </p:txBody>
      </p:sp>
      <p:sp>
        <p:nvSpPr>
          <p:cNvPr id="16" name="Rectangle 4"/>
          <p:cNvSpPr>
            <a:spLocks noChangeArrowheads="1"/>
          </p:cNvSpPr>
          <p:nvPr/>
        </p:nvSpPr>
        <p:spPr bwMode="auto">
          <a:xfrm>
            <a:off x="221598" y="6300512"/>
            <a:ext cx="3434258" cy="430887"/>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Tree>
    <p:extLst>
      <p:ext uri="{BB962C8B-B14F-4D97-AF65-F5344CB8AC3E}">
        <p14:creationId xmlns:p14="http://schemas.microsoft.com/office/powerpoint/2010/main" val="2181208423"/>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59382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pPr lvl="1"/>
            <a:r>
              <a:rPr lang="ja-JP" altLang="en-US" dirty="0"/>
              <a:t>自動生成されたテストコードは、テストスメルを多く</a:t>
            </a:r>
            <a:r>
              <a:rPr lang="ja-JP" altLang="en-US" dirty="0" smtClean="0"/>
              <a:t>含む</a:t>
            </a:r>
            <a:endParaRPr lang="en-US" altLang="ja-JP" dirty="0" smtClean="0"/>
          </a:p>
          <a:p>
            <a:endParaRPr kumimoji="1" lang="ja-JP" altLang="en-US" dirty="0"/>
          </a:p>
        </p:txBody>
      </p:sp>
      <p:sp>
        <p:nvSpPr>
          <p:cNvPr id="10" name="角丸四角形吹き出し 9"/>
          <p:cNvSpPr/>
          <p:nvPr/>
        </p:nvSpPr>
        <p:spPr>
          <a:xfrm>
            <a:off x="8159068" y="5438873"/>
            <a:ext cx="3413403" cy="660020"/>
          </a:xfrm>
          <a:prstGeom prst="wedgeRoundRectCallout">
            <a:avLst>
              <a:gd name="adj1" fmla="val -86388"/>
              <a:gd name="adj2" fmla="val -56511"/>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878142" y="5438700"/>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6912" y="5378019"/>
            <a:ext cx="445604" cy="445604"/>
          </a:xfrm>
          <a:prstGeom prst="rect">
            <a:avLst/>
          </a:prstGeom>
        </p:spPr>
      </p:pic>
      <p:sp>
        <p:nvSpPr>
          <p:cNvPr id="8" name="角丸四角形吹き出し 7"/>
          <p:cNvSpPr/>
          <p:nvPr/>
        </p:nvSpPr>
        <p:spPr>
          <a:xfrm>
            <a:off x="1044656" y="287397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err="1" smtClean="0">
                <a:latin typeface="メイリオ" panose="020B0604030504040204" pitchFamily="50" charset="-128"/>
                <a:ea typeface="メイリオ" panose="020B0604030504040204" pitchFamily="50" charset="-128"/>
              </a:rPr>
              <a:t>Defalt</a:t>
            </a:r>
            <a:r>
              <a:rPr lang="en-US" altLang="ja-JP" sz="2000" b="1" dirty="0" smtClean="0">
                <a:latin typeface="メイリオ" panose="020B0604030504040204" pitchFamily="50" charset="-128"/>
                <a:ea typeface="メイリオ" panose="020B0604030504040204" pitchFamily="50" charset="-128"/>
              </a:rPr>
              <a: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762182"/>
            <a:ext cx="445604" cy="445604"/>
          </a:xfrm>
          <a:prstGeom prst="rect">
            <a:avLst/>
          </a:prstGeom>
        </p:spPr>
      </p:pic>
      <p:sp>
        <p:nvSpPr>
          <p:cNvPr id="7" name="角丸四角形吹き出し 6"/>
          <p:cNvSpPr/>
          <p:nvPr/>
        </p:nvSpPr>
        <p:spPr>
          <a:xfrm>
            <a:off x="8159068" y="2839742"/>
            <a:ext cx="3377502" cy="690095"/>
          </a:xfrm>
          <a:prstGeom prst="wedgeRoundRectCallout">
            <a:avLst>
              <a:gd name="adj1" fmla="val -87670"/>
              <a:gd name="adj2" fmla="val 6969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766124"/>
            <a:ext cx="445604" cy="445604"/>
          </a:xfrm>
          <a:prstGeom prst="rect">
            <a:avLst/>
          </a:prstGeom>
        </p:spPr>
      </p:pic>
      <p:sp>
        <p:nvSpPr>
          <p:cNvPr id="2" name="テキスト ボックス 1"/>
          <p:cNvSpPr txBox="1"/>
          <p:nvPr/>
        </p:nvSpPr>
        <p:spPr>
          <a:xfrm>
            <a:off x="3519755" y="6239831"/>
            <a:ext cx="4916600" cy="430887"/>
          </a:xfrm>
          <a:prstGeom prst="rect">
            <a:avLst/>
          </a:prstGeom>
          <a:noFill/>
        </p:spPr>
        <p:txBody>
          <a:bodyPr wrap="square" rtlCol="0">
            <a:spAutoFit/>
          </a:bodyPr>
          <a:lstStyle/>
          <a:p>
            <a:pPr algn="ctr"/>
            <a:r>
              <a:rPr kumimoji="1" lang="ja-JP" altLang="en-US" sz="2200" dirty="0" smtClean="0">
                <a:latin typeface="メイリオ" panose="020B0604030504040204" pitchFamily="50" charset="-128"/>
                <a:ea typeface="メイリオ" panose="020B0604030504040204" pitchFamily="50" charset="-128"/>
              </a:rPr>
              <a:t>自動生成されたテストコードの例</a:t>
            </a:r>
            <a:endParaRPr kumimoji="1" lang="ja-JP" altLang="en-US" sz="2200" dirty="0">
              <a:latin typeface="メイリオ" panose="020B0604030504040204" pitchFamily="50" charset="-128"/>
              <a:ea typeface="メイリオ" panose="020B0604030504040204" pitchFamily="50" charset="-128"/>
            </a:endParaRPr>
          </a:p>
        </p:txBody>
      </p:sp>
      <p:sp>
        <p:nvSpPr>
          <p:cNvPr id="16" name="Rectangle 4"/>
          <p:cNvSpPr>
            <a:spLocks noChangeArrowheads="1"/>
          </p:cNvSpPr>
          <p:nvPr/>
        </p:nvSpPr>
        <p:spPr bwMode="auto">
          <a:xfrm>
            <a:off x="221598" y="6300512"/>
            <a:ext cx="3434258" cy="430887"/>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Tree>
    <p:extLst>
      <p:ext uri="{BB962C8B-B14F-4D97-AF65-F5344CB8AC3E}">
        <p14:creationId xmlns:p14="http://schemas.microsoft.com/office/powerpoint/2010/main" val="319872989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59382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pPr lvl="1"/>
            <a:r>
              <a:rPr lang="ja-JP" altLang="en-US" dirty="0"/>
              <a:t>自動生成されたテストコードは、テストスメルを多く</a:t>
            </a:r>
            <a:r>
              <a:rPr lang="ja-JP" altLang="en-US" dirty="0" smtClean="0"/>
              <a:t>含む</a:t>
            </a:r>
            <a:endParaRPr lang="en-US" altLang="ja-JP" dirty="0" smtClean="0"/>
          </a:p>
          <a:p>
            <a:endParaRPr kumimoji="1" lang="ja-JP" altLang="en-US" dirty="0"/>
          </a:p>
        </p:txBody>
      </p:sp>
      <p:sp>
        <p:nvSpPr>
          <p:cNvPr id="10" name="角丸四角形吹き出し 9"/>
          <p:cNvSpPr/>
          <p:nvPr/>
        </p:nvSpPr>
        <p:spPr>
          <a:xfrm>
            <a:off x="8159068" y="5438873"/>
            <a:ext cx="3413403" cy="660020"/>
          </a:xfrm>
          <a:prstGeom prst="wedgeRoundRectCallout">
            <a:avLst>
              <a:gd name="adj1" fmla="val -86388"/>
              <a:gd name="adj2" fmla="val -56511"/>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878142" y="5438700"/>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6912" y="5378019"/>
            <a:ext cx="445604" cy="445604"/>
          </a:xfrm>
          <a:prstGeom prst="rect">
            <a:avLst/>
          </a:prstGeom>
        </p:spPr>
      </p:pic>
      <p:sp>
        <p:nvSpPr>
          <p:cNvPr id="8" name="角丸四角形吹き出し 7"/>
          <p:cNvSpPr/>
          <p:nvPr/>
        </p:nvSpPr>
        <p:spPr>
          <a:xfrm>
            <a:off x="1044656" y="287397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err="1" smtClean="0">
                <a:latin typeface="メイリオ" panose="020B0604030504040204" pitchFamily="50" charset="-128"/>
                <a:ea typeface="メイリオ" panose="020B0604030504040204" pitchFamily="50" charset="-128"/>
              </a:rPr>
              <a:t>Defalt</a:t>
            </a:r>
            <a:r>
              <a:rPr lang="en-US" altLang="ja-JP" sz="2000" b="1" dirty="0" smtClean="0">
                <a:latin typeface="メイリオ" panose="020B0604030504040204" pitchFamily="50" charset="-128"/>
                <a:ea typeface="メイリオ" panose="020B0604030504040204" pitchFamily="50" charset="-128"/>
              </a:rPr>
              <a: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762182"/>
            <a:ext cx="445604" cy="445604"/>
          </a:xfrm>
          <a:prstGeom prst="rect">
            <a:avLst/>
          </a:prstGeom>
        </p:spPr>
      </p:pic>
      <p:sp>
        <p:nvSpPr>
          <p:cNvPr id="7" name="角丸四角形吹き出し 6"/>
          <p:cNvSpPr/>
          <p:nvPr/>
        </p:nvSpPr>
        <p:spPr>
          <a:xfrm>
            <a:off x="8159068" y="2839742"/>
            <a:ext cx="3377502" cy="690095"/>
          </a:xfrm>
          <a:prstGeom prst="wedgeRoundRectCallout">
            <a:avLst>
              <a:gd name="adj1" fmla="val -87670"/>
              <a:gd name="adj2" fmla="val 6969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766124"/>
            <a:ext cx="445604" cy="445604"/>
          </a:xfrm>
          <a:prstGeom prst="rect">
            <a:avLst/>
          </a:prstGeom>
        </p:spPr>
      </p:pic>
      <p:sp>
        <p:nvSpPr>
          <p:cNvPr id="2" name="テキスト ボックス 1"/>
          <p:cNvSpPr txBox="1"/>
          <p:nvPr/>
        </p:nvSpPr>
        <p:spPr>
          <a:xfrm>
            <a:off x="3519755" y="6239831"/>
            <a:ext cx="4916600" cy="430887"/>
          </a:xfrm>
          <a:prstGeom prst="rect">
            <a:avLst/>
          </a:prstGeom>
          <a:noFill/>
        </p:spPr>
        <p:txBody>
          <a:bodyPr wrap="square" rtlCol="0">
            <a:spAutoFit/>
          </a:bodyPr>
          <a:lstStyle/>
          <a:p>
            <a:pPr algn="ctr"/>
            <a:r>
              <a:rPr kumimoji="1" lang="ja-JP" altLang="en-US" sz="2200" dirty="0" smtClean="0">
                <a:latin typeface="メイリオ" panose="020B0604030504040204" pitchFamily="50" charset="-128"/>
                <a:ea typeface="メイリオ" panose="020B0604030504040204" pitchFamily="50" charset="-128"/>
              </a:rPr>
              <a:t>自動生成されたテストコードの例</a:t>
            </a:r>
            <a:endParaRPr kumimoji="1" lang="ja-JP" altLang="en-US" sz="2200" dirty="0">
              <a:latin typeface="メイリオ" panose="020B0604030504040204" pitchFamily="50" charset="-128"/>
              <a:ea typeface="メイリオ" panose="020B0604030504040204" pitchFamily="50" charset="-128"/>
            </a:endParaRPr>
          </a:p>
        </p:txBody>
      </p:sp>
      <p:sp>
        <p:nvSpPr>
          <p:cNvPr id="16" name="Rectangle 4"/>
          <p:cNvSpPr>
            <a:spLocks noChangeArrowheads="1"/>
          </p:cNvSpPr>
          <p:nvPr/>
        </p:nvSpPr>
        <p:spPr bwMode="auto">
          <a:xfrm>
            <a:off x="221598" y="6300512"/>
            <a:ext cx="3434258" cy="430887"/>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Tree>
    <p:extLst>
      <p:ext uri="{BB962C8B-B14F-4D97-AF65-F5344CB8AC3E}">
        <p14:creationId xmlns:p14="http://schemas.microsoft.com/office/powerpoint/2010/main" val="1632221854"/>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913333" y="1409666"/>
            <a:ext cx="10601150" cy="2323764"/>
          </a:xfrm>
        </p:spPr>
        <p:txBody>
          <a:bodyPr>
            <a:normAutofit/>
          </a:bodyPr>
          <a:lstStyle/>
          <a:p>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800" dirty="0"/>
          </a:p>
          <a:p>
            <a:pPr lvl="1"/>
            <a:r>
              <a:rPr lang="ja-JP" altLang="en-US" sz="2800" dirty="0" smtClean="0"/>
              <a:t>対象コードの</a:t>
            </a:r>
            <a:r>
              <a:rPr lang="ja-JP" altLang="en-US" sz="2800" dirty="0" smtClean="0">
                <a:solidFill>
                  <a:srgbClr val="FF0000"/>
                </a:solidFill>
              </a:rPr>
              <a:t>作成経緯</a:t>
            </a:r>
            <a:r>
              <a:rPr lang="ja-JP" altLang="en-US" sz="2800" dirty="0">
                <a:solidFill>
                  <a:srgbClr val="FF0000"/>
                </a:solidFill>
              </a:rPr>
              <a:t>や意図に基づいて生成されて</a:t>
            </a:r>
            <a:r>
              <a:rPr lang="ja-JP" altLang="en-US" sz="2800" dirty="0" smtClean="0">
                <a:solidFill>
                  <a:srgbClr val="FF0000"/>
                </a:solidFill>
              </a:rPr>
              <a:t>いない</a:t>
            </a:r>
            <a:r>
              <a:rPr lang="en-US" altLang="ja-JP" sz="2800" dirty="0" smtClean="0">
                <a:solidFill>
                  <a:srgbClr val="FF0000"/>
                </a:solidFill>
              </a:rPr>
              <a:t/>
            </a:r>
            <a:br>
              <a:rPr lang="en-US" altLang="ja-JP" sz="2800" dirty="0" smtClean="0">
                <a:solidFill>
                  <a:srgbClr val="FF0000"/>
                </a:solidFill>
              </a:rPr>
            </a:br>
            <a:endParaRPr lang="en-US" altLang="ja-JP" sz="600" dirty="0"/>
          </a:p>
          <a:p>
            <a:pPr lvl="1"/>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p>
          <a:p>
            <a:pPr marL="457200" lvl="1" indent="0">
              <a:buNone/>
            </a:pPr>
            <a:endParaRPr lang="en-US" altLang="ja-JP" sz="2800" dirty="0"/>
          </a:p>
          <a:p>
            <a:pPr lvl="1"/>
            <a:endParaRPr kumimoji="1" lang="ja-JP" altLang="en-US" dirty="0"/>
          </a:p>
        </p:txBody>
      </p:sp>
      <p:sp>
        <p:nvSpPr>
          <p:cNvPr id="5" name="Rectangle 4"/>
          <p:cNvSpPr>
            <a:spLocks noChangeArrowheads="1"/>
          </p:cNvSpPr>
          <p:nvPr/>
        </p:nvSpPr>
        <p:spPr bwMode="auto">
          <a:xfrm>
            <a:off x="1130060" y="5894685"/>
            <a:ext cx="10158746"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How do automatically generated unit tests inﬂuence software maintenance? In Proceedings of the International Conference on Software Testing, Veriﬁcation and Validation (ICST), pages 250–261, 2018</a:t>
            </a:r>
            <a:r>
              <a:rPr lang="en-US" altLang="ja-JP" sz="1200" dirty="0" smtClean="0">
                <a:solidFill>
                  <a:schemeClr val="tx2"/>
                </a:solidFill>
              </a:rPr>
              <a:t>.</a:t>
            </a:r>
            <a:endParaRPr lang="en-US" altLang="ja-JP" sz="1200" dirty="0">
              <a:solidFill>
                <a:schemeClr val="tx2"/>
              </a:solidFill>
            </a:endParaRPr>
          </a:p>
        </p:txBody>
      </p:sp>
      <p:sp>
        <p:nvSpPr>
          <p:cNvPr id="6" name="フローチャート: 組合せ 5"/>
          <p:cNvSpPr/>
          <p:nvPr/>
        </p:nvSpPr>
        <p:spPr>
          <a:xfrm>
            <a:off x="4132189" y="3443703"/>
            <a:ext cx="3927616" cy="465307"/>
          </a:xfrm>
          <a:prstGeom prst="flowChartMerg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dirty="0"/>
          </a:p>
        </p:txBody>
      </p:sp>
      <p:sp>
        <p:nvSpPr>
          <p:cNvPr id="7" name="フローチャート: 代替処理 6"/>
          <p:cNvSpPr/>
          <p:nvPr/>
        </p:nvSpPr>
        <p:spPr>
          <a:xfrm>
            <a:off x="1670373" y="4386829"/>
            <a:ext cx="8851248" cy="1030037"/>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テストコードの保守作業に悪影響を与える指標としてテストスメルが注目されている</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362854468"/>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913333" y="1409665"/>
            <a:ext cx="10601150" cy="3559023"/>
          </a:xfrm>
        </p:spPr>
        <p:txBody>
          <a:bodyPr>
            <a:normAutofit/>
          </a:bodyPr>
          <a:lstStyle/>
          <a:p>
            <a:pPr marL="0" indent="0">
              <a:buNone/>
            </a:pPr>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800" dirty="0"/>
          </a:p>
          <a:p>
            <a:pPr lvl="1"/>
            <a:r>
              <a:rPr lang="ja-JP" altLang="en-US" sz="2800" dirty="0" smtClean="0"/>
              <a:t>対象コードの</a:t>
            </a:r>
            <a:r>
              <a:rPr lang="ja-JP" altLang="en-US" sz="2800" dirty="0" smtClean="0">
                <a:solidFill>
                  <a:srgbClr val="FF0000"/>
                </a:solidFill>
              </a:rPr>
              <a:t>作成経緯</a:t>
            </a:r>
            <a:r>
              <a:rPr lang="ja-JP" altLang="en-US" sz="2800" dirty="0">
                <a:solidFill>
                  <a:srgbClr val="FF0000"/>
                </a:solidFill>
              </a:rPr>
              <a:t>や意図に基づいて生成されて</a:t>
            </a:r>
            <a:r>
              <a:rPr lang="ja-JP" altLang="en-US" sz="2800" dirty="0" smtClean="0">
                <a:solidFill>
                  <a:srgbClr val="FF0000"/>
                </a:solidFill>
              </a:rPr>
              <a:t>いない</a:t>
            </a:r>
            <a:r>
              <a:rPr lang="en-US" altLang="ja-JP" sz="2800" dirty="0" smtClean="0">
                <a:solidFill>
                  <a:srgbClr val="FF0000"/>
                </a:solidFill>
              </a:rPr>
              <a:t/>
            </a:r>
            <a:br>
              <a:rPr lang="en-US" altLang="ja-JP" sz="2800" dirty="0" smtClean="0">
                <a:solidFill>
                  <a:srgbClr val="FF0000"/>
                </a:solidFill>
              </a:rPr>
            </a:br>
            <a:endParaRPr lang="en-US" altLang="ja-JP" sz="600" dirty="0"/>
          </a:p>
          <a:p>
            <a:pPr lvl="1"/>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endParaRPr lang="en-US" altLang="ja-JP" sz="2800" dirty="0">
              <a:solidFill>
                <a:srgbClr val="FF0000"/>
              </a:solidFill>
            </a:endParaRPr>
          </a:p>
          <a:p>
            <a:pPr lvl="1"/>
            <a:endParaRPr lang="en-US" altLang="ja-JP" sz="2800" dirty="0" smtClean="0">
              <a:solidFill>
                <a:srgbClr val="FF0000"/>
              </a:solidFill>
            </a:endParaRPr>
          </a:p>
          <a:p>
            <a:pPr lvl="1"/>
            <a:endParaRPr lang="en-US" altLang="ja-JP" sz="1400" dirty="0" smtClean="0">
              <a:solidFill>
                <a:srgbClr val="FF0000"/>
              </a:solidFill>
            </a:endParaRPr>
          </a:p>
          <a:p>
            <a:pPr marL="457200" lvl="1" indent="0">
              <a:buNone/>
            </a:pPr>
            <a:r>
              <a:rPr lang="ja-JP" altLang="en-US" sz="2800" dirty="0" smtClean="0"/>
              <a:t>　　　　　</a:t>
            </a:r>
            <a:r>
              <a:rPr lang="ja-JP" altLang="en-US" sz="2800" u="sng" dirty="0" smtClean="0"/>
              <a:t>テスト</a:t>
            </a:r>
            <a:r>
              <a:rPr lang="ja-JP" altLang="en-US" sz="2800" u="sng" dirty="0"/>
              <a:t>失敗</a:t>
            </a:r>
            <a:r>
              <a:rPr lang="ja-JP" altLang="en-US" sz="2800" u="sng" dirty="0" smtClean="0"/>
              <a:t>の原因を特定するのが難しい</a:t>
            </a:r>
            <a:endParaRPr lang="ja-JP" altLang="en-US" sz="2800" u="sng" dirty="0"/>
          </a:p>
          <a:p>
            <a:pPr lvl="1"/>
            <a:endParaRPr lang="en-US" altLang="ja-JP" sz="2800" dirty="0">
              <a:solidFill>
                <a:srgbClr val="FF0000"/>
              </a:solidFill>
            </a:endParaRPr>
          </a:p>
          <a:p>
            <a:pPr lvl="1"/>
            <a:endParaRPr lang="ja-JP" altLang="en-US" sz="2800" dirty="0" smtClean="0">
              <a:solidFill>
                <a:srgbClr val="FF0000"/>
              </a:solidFill>
            </a:endParaRPr>
          </a:p>
          <a:p>
            <a:pPr marL="457200" lvl="1" indent="0">
              <a:buNone/>
            </a:pPr>
            <a:endParaRPr lang="en-US" altLang="ja-JP" sz="2800" dirty="0"/>
          </a:p>
          <a:p>
            <a:pPr lvl="1"/>
            <a:endParaRPr kumimoji="1" lang="ja-JP" altLang="en-US" dirty="0"/>
          </a:p>
        </p:txBody>
      </p:sp>
      <p:sp>
        <p:nvSpPr>
          <p:cNvPr id="5" name="Rectangle 4"/>
          <p:cNvSpPr>
            <a:spLocks noChangeArrowheads="1"/>
          </p:cNvSpPr>
          <p:nvPr/>
        </p:nvSpPr>
        <p:spPr bwMode="auto">
          <a:xfrm>
            <a:off x="1130060" y="5894685"/>
            <a:ext cx="10078064"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How do automatically generated unit tests inﬂuence software maintenance? In Proceedings of the International Conference on Software Testing, Veriﬁcation and Validation (ICST), pages 250–261, 2018</a:t>
            </a:r>
            <a:r>
              <a:rPr lang="en-US" altLang="ja-JP" sz="1200" dirty="0" smtClean="0">
                <a:solidFill>
                  <a:schemeClr val="tx2"/>
                </a:solidFill>
              </a:rPr>
              <a:t>.</a:t>
            </a:r>
            <a:endParaRPr lang="en-US" altLang="ja-JP" sz="1200" dirty="0">
              <a:solidFill>
                <a:schemeClr val="tx2"/>
              </a:solidFill>
            </a:endParaRPr>
          </a:p>
        </p:txBody>
      </p:sp>
      <p:sp>
        <p:nvSpPr>
          <p:cNvPr id="6" name="フローチャート: 組合せ 5"/>
          <p:cNvSpPr/>
          <p:nvPr/>
        </p:nvSpPr>
        <p:spPr>
          <a:xfrm>
            <a:off x="4118742" y="3082495"/>
            <a:ext cx="3927616" cy="465307"/>
          </a:xfrm>
          <a:prstGeom prst="flowChartMerg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dirty="0"/>
          </a:p>
        </p:txBody>
      </p:sp>
      <p:sp>
        <p:nvSpPr>
          <p:cNvPr id="7" name="フローチャート: 代替処理 6"/>
          <p:cNvSpPr/>
          <p:nvPr/>
        </p:nvSpPr>
        <p:spPr>
          <a:xfrm>
            <a:off x="1729618" y="4488024"/>
            <a:ext cx="8878948" cy="1005877"/>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a:latin typeface="メイリオ" panose="020B0604030504040204" pitchFamily="50" charset="-128"/>
                <a:ea typeface="メイリオ" panose="020B0604030504040204" pitchFamily="50" charset="-128"/>
              </a:rPr>
              <a:t>始</a:t>
            </a:r>
            <a:r>
              <a:rPr lang="ja-JP" altLang="en-US" sz="2800" dirty="0" smtClean="0">
                <a:latin typeface="メイリオ" panose="020B0604030504040204" pitchFamily="50" charset="-128"/>
                <a:ea typeface="メイリオ" panose="020B0604030504040204" pitchFamily="50" charset="-128"/>
              </a:rPr>
              <a:t>めから</a:t>
            </a:r>
            <a:r>
              <a:rPr lang="ja-JP" altLang="en-US" sz="2800" dirty="0">
                <a:latin typeface="メイリオ" panose="020B0604030504040204" pitchFamily="50" charset="-128"/>
                <a:ea typeface="メイリオ" panose="020B0604030504040204" pitchFamily="50" charset="-128"/>
              </a:rPr>
              <a:t>理解しやすく良質なテストコードを作成する必要が</a:t>
            </a:r>
            <a:r>
              <a:rPr lang="ja-JP" altLang="en-US" sz="2800" dirty="0" smtClean="0">
                <a:latin typeface="メイリオ" panose="020B0604030504040204" pitchFamily="50" charset="-128"/>
                <a:ea typeface="メイリオ" panose="020B0604030504040204" pitchFamily="50" charset="-128"/>
              </a:rPr>
              <a:t>ある</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877605874"/>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42893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
        <p:nvSpPr>
          <p:cNvPr id="10" name="角丸四角形吹き出し 9"/>
          <p:cNvSpPr/>
          <p:nvPr/>
        </p:nvSpPr>
        <p:spPr>
          <a:xfrm>
            <a:off x="7929511" y="5852312"/>
            <a:ext cx="3413403" cy="660020"/>
          </a:xfrm>
          <a:prstGeom prst="wedgeRoundRectCallout">
            <a:avLst>
              <a:gd name="adj1" fmla="val -81119"/>
              <a:gd name="adj2" fmla="val -103070"/>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648585" y="5852139"/>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77355" y="5791458"/>
            <a:ext cx="445604" cy="445604"/>
          </a:xfrm>
          <a:prstGeom prst="rect">
            <a:avLst/>
          </a:prstGeom>
        </p:spPr>
      </p:pic>
      <p:sp>
        <p:nvSpPr>
          <p:cNvPr id="8" name="角丸四角形吹き出し 7"/>
          <p:cNvSpPr/>
          <p:nvPr/>
        </p:nvSpPr>
        <p:spPr>
          <a:xfrm>
            <a:off x="1044656" y="270908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err="1" smtClean="0">
                <a:latin typeface="メイリオ" panose="020B0604030504040204" pitchFamily="50" charset="-128"/>
                <a:ea typeface="メイリオ" panose="020B0604030504040204" pitchFamily="50" charset="-128"/>
              </a:rPr>
              <a:t>Defalt</a:t>
            </a:r>
            <a:r>
              <a:rPr lang="en-US" altLang="ja-JP" sz="2000" b="1" dirty="0" smtClean="0">
                <a:latin typeface="メイリオ" panose="020B0604030504040204" pitchFamily="50" charset="-128"/>
                <a:ea typeface="メイリオ" panose="020B0604030504040204" pitchFamily="50" charset="-128"/>
              </a:rPr>
              <a: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597292"/>
            <a:ext cx="445604" cy="445604"/>
          </a:xfrm>
          <a:prstGeom prst="rect">
            <a:avLst/>
          </a:prstGeom>
        </p:spPr>
      </p:pic>
      <p:sp>
        <p:nvSpPr>
          <p:cNvPr id="7" name="角丸四角形吹き出し 6"/>
          <p:cNvSpPr/>
          <p:nvPr/>
        </p:nvSpPr>
        <p:spPr>
          <a:xfrm>
            <a:off x="8159068" y="2674852"/>
            <a:ext cx="3377502" cy="690095"/>
          </a:xfrm>
          <a:prstGeom prst="wedgeRoundRectCallout">
            <a:avLst>
              <a:gd name="adj1" fmla="val -87670"/>
              <a:gd name="adj2" fmla="val 6969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601234"/>
            <a:ext cx="445604" cy="445604"/>
          </a:xfrm>
          <a:prstGeom prst="rect">
            <a:avLst/>
          </a:prstGeom>
        </p:spPr>
      </p:pic>
    </p:spTree>
    <p:extLst>
      <p:ext uri="{BB962C8B-B14F-4D97-AF65-F5344CB8AC3E}">
        <p14:creationId xmlns:p14="http://schemas.microsoft.com/office/powerpoint/2010/main" val="1007987456"/>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913333" y="1409666"/>
            <a:ext cx="10601150" cy="2323764"/>
          </a:xfrm>
        </p:spPr>
        <p:txBody>
          <a:bodyPr>
            <a:normAutofit/>
          </a:bodyPr>
          <a:lstStyle/>
          <a:p>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800" dirty="0"/>
          </a:p>
          <a:p>
            <a:pPr lvl="1"/>
            <a:r>
              <a:rPr lang="ja-JP" altLang="en-US" sz="2800" dirty="0" smtClean="0"/>
              <a:t>対象コードの</a:t>
            </a:r>
            <a:r>
              <a:rPr lang="ja-JP" altLang="en-US" sz="2800" dirty="0" smtClean="0">
                <a:solidFill>
                  <a:srgbClr val="FF0000"/>
                </a:solidFill>
              </a:rPr>
              <a:t>作成経緯</a:t>
            </a:r>
            <a:r>
              <a:rPr lang="ja-JP" altLang="en-US" sz="2800" dirty="0">
                <a:solidFill>
                  <a:srgbClr val="FF0000"/>
                </a:solidFill>
              </a:rPr>
              <a:t>や意図に基づいて生成されて</a:t>
            </a:r>
            <a:r>
              <a:rPr lang="ja-JP" altLang="en-US" sz="2800" dirty="0" smtClean="0">
                <a:solidFill>
                  <a:srgbClr val="FF0000"/>
                </a:solidFill>
              </a:rPr>
              <a:t>いない</a:t>
            </a:r>
            <a:r>
              <a:rPr lang="en-US" altLang="ja-JP" sz="2800" dirty="0" smtClean="0">
                <a:solidFill>
                  <a:srgbClr val="FF0000"/>
                </a:solidFill>
              </a:rPr>
              <a:t/>
            </a:r>
            <a:br>
              <a:rPr lang="en-US" altLang="ja-JP" sz="2800" dirty="0" smtClean="0">
                <a:solidFill>
                  <a:srgbClr val="FF0000"/>
                </a:solidFill>
              </a:rPr>
            </a:br>
            <a:endParaRPr lang="en-US" altLang="ja-JP" sz="600" dirty="0"/>
          </a:p>
          <a:p>
            <a:pPr lvl="1"/>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p>
          <a:p>
            <a:pPr marL="457200" lvl="1" indent="0">
              <a:buNone/>
            </a:pPr>
            <a:endParaRPr lang="en-US" altLang="ja-JP" sz="2800" dirty="0"/>
          </a:p>
          <a:p>
            <a:pPr lvl="1"/>
            <a:endParaRPr kumimoji="1" lang="ja-JP" altLang="en-US" dirty="0"/>
          </a:p>
        </p:txBody>
      </p:sp>
      <p:sp>
        <p:nvSpPr>
          <p:cNvPr id="5" name="Rectangle 4"/>
          <p:cNvSpPr>
            <a:spLocks noChangeArrowheads="1"/>
          </p:cNvSpPr>
          <p:nvPr/>
        </p:nvSpPr>
        <p:spPr bwMode="auto">
          <a:xfrm>
            <a:off x="1130060" y="5894685"/>
            <a:ext cx="10158746"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How do automatically generated unit tests inﬂuence software maintenance? In Proceedings of the International Conference on Software Testing, Veriﬁcation and Validation (ICST), pages 250–261, 2018</a:t>
            </a:r>
            <a:r>
              <a:rPr lang="en-US" altLang="ja-JP" sz="1200" dirty="0" smtClean="0">
                <a:solidFill>
                  <a:schemeClr val="tx2"/>
                </a:solidFill>
              </a:rPr>
              <a:t>.</a:t>
            </a:r>
            <a:endParaRPr lang="en-US" altLang="ja-JP" sz="1200" dirty="0">
              <a:solidFill>
                <a:schemeClr val="tx2"/>
              </a:solidFill>
            </a:endParaRPr>
          </a:p>
        </p:txBody>
      </p:sp>
      <p:sp>
        <p:nvSpPr>
          <p:cNvPr id="6" name="フローチャート: 組合せ 5"/>
          <p:cNvSpPr/>
          <p:nvPr/>
        </p:nvSpPr>
        <p:spPr>
          <a:xfrm>
            <a:off x="4132189" y="3443703"/>
            <a:ext cx="3927616" cy="465307"/>
          </a:xfrm>
          <a:prstGeom prst="flowChartMerg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dirty="0"/>
          </a:p>
        </p:txBody>
      </p:sp>
      <p:sp>
        <p:nvSpPr>
          <p:cNvPr id="7" name="フローチャート: 代替処理 6"/>
          <p:cNvSpPr/>
          <p:nvPr/>
        </p:nvSpPr>
        <p:spPr>
          <a:xfrm>
            <a:off x="1509008" y="4386829"/>
            <a:ext cx="9173977" cy="1030037"/>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はじめから理解しやすく良質なテストコードを作成する必要がある</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011409804"/>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913333" y="1409666"/>
            <a:ext cx="10601150" cy="2323764"/>
          </a:xfrm>
        </p:spPr>
        <p:txBody>
          <a:bodyPr>
            <a:normAutofit/>
          </a:bodyPr>
          <a:lstStyle/>
          <a:p>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300" dirty="0"/>
          </a:p>
          <a:p>
            <a:pPr lvl="1"/>
            <a:r>
              <a:rPr lang="ja-JP" altLang="en-US" sz="2800" dirty="0" smtClean="0"/>
              <a:t>対象コードの</a:t>
            </a:r>
            <a:r>
              <a:rPr lang="ja-JP" altLang="en-US" sz="2800" dirty="0" smtClean="0">
                <a:solidFill>
                  <a:srgbClr val="FF0000"/>
                </a:solidFill>
              </a:rPr>
              <a:t>作成経緯</a:t>
            </a:r>
            <a:r>
              <a:rPr lang="ja-JP" altLang="en-US" sz="2800" dirty="0">
                <a:solidFill>
                  <a:srgbClr val="FF0000"/>
                </a:solidFill>
              </a:rPr>
              <a:t>や意図に基づいて生成されて</a:t>
            </a:r>
            <a:r>
              <a:rPr lang="ja-JP" altLang="en-US" sz="2800" dirty="0" smtClean="0">
                <a:solidFill>
                  <a:srgbClr val="FF0000"/>
                </a:solidFill>
              </a:rPr>
              <a:t>いない</a:t>
            </a:r>
            <a:r>
              <a:rPr lang="en-US" altLang="ja-JP" sz="2800" dirty="0" smtClean="0">
                <a:solidFill>
                  <a:srgbClr val="FF0000"/>
                </a:solidFill>
              </a:rPr>
              <a:t/>
            </a:r>
            <a:br>
              <a:rPr lang="en-US" altLang="ja-JP" sz="2800" dirty="0" smtClean="0">
                <a:solidFill>
                  <a:srgbClr val="FF0000"/>
                </a:solidFill>
              </a:rPr>
            </a:br>
            <a:r>
              <a:rPr lang="ja-JP" altLang="en-US" sz="2800" dirty="0" err="1" smtClean="0"/>
              <a:t>ので</a:t>
            </a:r>
            <a:r>
              <a:rPr lang="ja-JP" altLang="en-US" sz="2800" dirty="0"/>
              <a:t>開発者は理解</a:t>
            </a:r>
            <a:r>
              <a:rPr lang="ja-JP" altLang="en-US" sz="2800" dirty="0" smtClean="0"/>
              <a:t>しにくい</a:t>
            </a:r>
            <a:endParaRPr lang="en-US" altLang="ja-JP" sz="2800" dirty="0"/>
          </a:p>
          <a:p>
            <a:pPr lvl="1"/>
            <a:endParaRPr lang="en-US" altLang="ja-JP" sz="600" dirty="0"/>
          </a:p>
          <a:p>
            <a:pPr lvl="1"/>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p>
          <a:p>
            <a:pPr marL="457200" lvl="1" indent="0">
              <a:buNone/>
            </a:pPr>
            <a:endParaRPr lang="en-US" altLang="ja-JP" sz="2800" dirty="0"/>
          </a:p>
          <a:p>
            <a:pPr lvl="1"/>
            <a:endParaRPr kumimoji="1" lang="ja-JP" altLang="en-US" dirty="0"/>
          </a:p>
        </p:txBody>
      </p:sp>
      <p:sp>
        <p:nvSpPr>
          <p:cNvPr id="5" name="Rectangle 4"/>
          <p:cNvSpPr>
            <a:spLocks noChangeArrowheads="1"/>
          </p:cNvSpPr>
          <p:nvPr/>
        </p:nvSpPr>
        <p:spPr bwMode="auto">
          <a:xfrm>
            <a:off x="1130060" y="5894685"/>
            <a:ext cx="10118405"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a:solidFill>
                  <a:schemeClr val="tx2"/>
                </a:solidFill>
              </a:rPr>
              <a:t>[2] S.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How do automatically generated unit tests inﬂuence software maintenance? In Proceedings of the International Conference on Software Testing, Veriﬁcation and Validation (ICST), pages 250–261, 2018.</a:t>
            </a:r>
          </a:p>
        </p:txBody>
      </p:sp>
      <p:sp>
        <p:nvSpPr>
          <p:cNvPr id="6" name="フローチャート: 組合せ 5"/>
          <p:cNvSpPr/>
          <p:nvPr/>
        </p:nvSpPr>
        <p:spPr>
          <a:xfrm>
            <a:off x="4132189" y="3608370"/>
            <a:ext cx="3927616" cy="465307"/>
          </a:xfrm>
          <a:prstGeom prst="flowChartMerg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dirty="0"/>
          </a:p>
        </p:txBody>
      </p:sp>
      <p:sp>
        <p:nvSpPr>
          <p:cNvPr id="7" name="フローチャート: 代替処理 6"/>
          <p:cNvSpPr/>
          <p:nvPr/>
        </p:nvSpPr>
        <p:spPr>
          <a:xfrm>
            <a:off x="1395411" y="4386829"/>
            <a:ext cx="9401175" cy="1030037"/>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a:latin typeface="メイリオ" panose="020B0604030504040204" pitchFamily="50" charset="-128"/>
                <a:ea typeface="メイリオ" panose="020B0604030504040204" pitchFamily="50" charset="-128"/>
              </a:rPr>
              <a:t>テスト失敗の原因がテストコードの問題なの</a:t>
            </a:r>
            <a:r>
              <a:rPr lang="ja-JP" altLang="en-US" sz="2800" dirty="0" smtClean="0">
                <a:latin typeface="メイリオ" panose="020B0604030504040204" pitchFamily="50" charset="-128"/>
                <a:ea typeface="メイリオ" panose="020B0604030504040204" pitchFamily="50" charset="-128"/>
              </a:rPr>
              <a:t>か、テスト</a:t>
            </a:r>
            <a:r>
              <a:rPr lang="ja-JP" altLang="en-US" sz="2800" dirty="0">
                <a:latin typeface="メイリオ" panose="020B0604030504040204" pitchFamily="50" charset="-128"/>
                <a:ea typeface="メイリオ" panose="020B0604030504040204" pitchFamily="50" charset="-128"/>
              </a:rPr>
              <a:t>対象のコードによるものなのか判断が</a:t>
            </a:r>
            <a:r>
              <a:rPr lang="ja-JP" altLang="en-US" sz="2800" dirty="0" smtClean="0">
                <a:latin typeface="メイリオ" panose="020B0604030504040204" pitchFamily="50" charset="-128"/>
                <a:ea typeface="メイリオ" panose="020B0604030504040204" pitchFamily="50" charset="-128"/>
              </a:rPr>
              <a:t>難しい</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886542743"/>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817744" y="1409666"/>
            <a:ext cx="10601150" cy="3690192"/>
          </a:xfrm>
        </p:spPr>
        <p:txBody>
          <a:bodyPr>
            <a:normAutofit/>
          </a:bodyPr>
          <a:lstStyle/>
          <a:p>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300" dirty="0"/>
          </a:p>
          <a:p>
            <a:pPr lvl="1"/>
            <a:r>
              <a:rPr lang="ja-JP" altLang="en-US" sz="2800" dirty="0" smtClean="0"/>
              <a:t>対象コードの</a:t>
            </a:r>
            <a:r>
              <a:rPr lang="ja-JP" altLang="en-US" sz="2800" b="1" dirty="0" smtClean="0">
                <a:solidFill>
                  <a:srgbClr val="FF0000"/>
                </a:solidFill>
              </a:rPr>
              <a:t>作成経緯</a:t>
            </a:r>
            <a:r>
              <a:rPr lang="ja-JP" altLang="en-US" sz="2800" b="1" dirty="0">
                <a:solidFill>
                  <a:srgbClr val="FF0000"/>
                </a:solidFill>
              </a:rPr>
              <a:t>や意図に基づいて生成されて</a:t>
            </a:r>
            <a:r>
              <a:rPr lang="ja-JP" altLang="en-US" sz="2800" b="1" dirty="0" smtClean="0">
                <a:solidFill>
                  <a:srgbClr val="FF0000"/>
                </a:solidFill>
              </a:rPr>
              <a:t>いない</a:t>
            </a:r>
            <a:endParaRPr lang="en-US" altLang="ja-JP" sz="2800" b="1" dirty="0"/>
          </a:p>
          <a:p>
            <a:pPr lvl="1"/>
            <a:endParaRPr lang="en-US" altLang="ja-JP" sz="600" dirty="0"/>
          </a:p>
          <a:p>
            <a:pPr lvl="1"/>
            <a:r>
              <a:rPr lang="ja-JP" altLang="en-US" sz="2800" dirty="0"/>
              <a:t>開発者は自動生成されたコードを</a:t>
            </a:r>
            <a:r>
              <a:rPr lang="ja-JP" altLang="en-US" sz="2800" b="1" dirty="0">
                <a:solidFill>
                  <a:srgbClr val="FF0000"/>
                </a:solidFill>
              </a:rPr>
              <a:t>信用して</a:t>
            </a:r>
            <a:r>
              <a:rPr lang="ja-JP" altLang="en-US" sz="2800" b="1" dirty="0" smtClean="0">
                <a:solidFill>
                  <a:srgbClr val="FF0000"/>
                </a:solidFill>
              </a:rPr>
              <a:t>いない</a:t>
            </a:r>
            <a:endParaRPr lang="en-US" altLang="ja-JP" sz="2800" b="1" dirty="0" smtClean="0">
              <a:solidFill>
                <a:srgbClr val="FF0000"/>
              </a:solidFill>
            </a:endParaRPr>
          </a:p>
          <a:p>
            <a:pPr lvl="1"/>
            <a:endParaRPr lang="en-US" altLang="ja-JP" sz="600" dirty="0" smtClean="0"/>
          </a:p>
          <a:p>
            <a:pPr lvl="1"/>
            <a:r>
              <a:rPr lang="ja-JP" altLang="en-US" sz="2800" dirty="0" smtClean="0"/>
              <a:t>自動生成されたテストコードは、</a:t>
            </a:r>
            <a:r>
              <a:rPr lang="ja-JP" altLang="en-US" sz="2800" b="1" dirty="0" smtClean="0">
                <a:solidFill>
                  <a:srgbClr val="FF0000"/>
                </a:solidFill>
              </a:rPr>
              <a:t>テストスメルを多く含む</a:t>
            </a:r>
            <a:endParaRPr lang="en-US" altLang="ja-JP" sz="2800" b="1" dirty="0">
              <a:solidFill>
                <a:srgbClr val="FF0000"/>
              </a:solidFill>
            </a:endParaRPr>
          </a:p>
          <a:p>
            <a:pPr lvl="1"/>
            <a:endParaRPr kumimoji="1" lang="ja-JP" altLang="en-US" dirty="0"/>
          </a:p>
        </p:txBody>
      </p:sp>
      <p:sp>
        <p:nvSpPr>
          <p:cNvPr id="5" name="Rectangle 4"/>
          <p:cNvSpPr>
            <a:spLocks noChangeArrowheads="1"/>
          </p:cNvSpPr>
          <p:nvPr/>
        </p:nvSpPr>
        <p:spPr bwMode="auto">
          <a:xfrm>
            <a:off x="1130060" y="5894685"/>
            <a:ext cx="9931875"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a:t>
            </a:r>
            <a:r>
              <a:rPr lang="en-US" altLang="ja-JP" sz="1200" dirty="0" err="1">
                <a:solidFill>
                  <a:schemeClr val="tx2"/>
                </a:solidFill>
              </a:rPr>
              <a:t>Howdo</a:t>
            </a:r>
            <a:r>
              <a:rPr lang="en-US" altLang="ja-JP" sz="1200" dirty="0">
                <a:solidFill>
                  <a:schemeClr val="tx2"/>
                </a:solidFill>
              </a:rPr>
              <a:t> automatically generated unit tests </a:t>
            </a:r>
            <a:r>
              <a:rPr lang="en-US" altLang="ja-JP" sz="1200" dirty="0" err="1" smtClean="0">
                <a:solidFill>
                  <a:schemeClr val="tx2"/>
                </a:solidFill>
              </a:rPr>
              <a:t>inuence</a:t>
            </a:r>
            <a:r>
              <a:rPr lang="en-US" altLang="ja-JP" sz="1200" dirty="0" smtClean="0">
                <a:solidFill>
                  <a:schemeClr val="tx2"/>
                </a:solidFill>
              </a:rPr>
              <a:t> </a:t>
            </a:r>
            <a:r>
              <a:rPr lang="en-US" altLang="ja-JP" sz="1200" dirty="0">
                <a:solidFill>
                  <a:schemeClr val="tx2"/>
                </a:solidFill>
              </a:rPr>
              <a:t>software maintenance?  </a:t>
            </a:r>
            <a:r>
              <a:rPr lang="en-US" altLang="ja-JP" sz="1200" dirty="0" err="1">
                <a:solidFill>
                  <a:schemeClr val="tx2"/>
                </a:solidFill>
              </a:rPr>
              <a:t>InProceedings</a:t>
            </a:r>
            <a:r>
              <a:rPr lang="en-US" altLang="ja-JP" sz="1200" dirty="0">
                <a:solidFill>
                  <a:schemeClr val="tx2"/>
                </a:solidFill>
              </a:rPr>
              <a:t> </a:t>
            </a:r>
            <a:r>
              <a:rPr lang="en-US" altLang="ja-JP" sz="1200" dirty="0" smtClean="0">
                <a:solidFill>
                  <a:schemeClr val="tx2"/>
                </a:solidFill>
              </a:rPr>
              <a:t>ICST, </a:t>
            </a:r>
            <a:r>
              <a:rPr lang="en-US" altLang="ja-JP" sz="1200" dirty="0">
                <a:solidFill>
                  <a:schemeClr val="tx2"/>
                </a:solidFill>
              </a:rPr>
              <a:t>pages </a:t>
            </a:r>
            <a:r>
              <a:rPr lang="en-US" altLang="ja-JP" sz="1200" dirty="0" smtClean="0">
                <a:solidFill>
                  <a:schemeClr val="tx2"/>
                </a:solidFill>
              </a:rPr>
              <a:t>250-261</a:t>
            </a:r>
            <a:r>
              <a:rPr lang="en-US" altLang="ja-JP" sz="1200" dirty="0">
                <a:solidFill>
                  <a:schemeClr val="tx2"/>
                </a:solidFill>
              </a:rPr>
              <a:t>, 2018.</a:t>
            </a:r>
          </a:p>
        </p:txBody>
      </p:sp>
    </p:spTree>
    <p:extLst>
      <p:ext uri="{BB962C8B-B14F-4D97-AF65-F5344CB8AC3E}">
        <p14:creationId xmlns:p14="http://schemas.microsoft.com/office/powerpoint/2010/main" val="2144382305"/>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817744" y="1409666"/>
            <a:ext cx="10601150" cy="3690192"/>
          </a:xfrm>
        </p:spPr>
        <p:txBody>
          <a:bodyPr>
            <a:normAutofit/>
          </a:bodyPr>
          <a:lstStyle/>
          <a:p>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300" dirty="0"/>
          </a:p>
          <a:p>
            <a:pPr lvl="1"/>
            <a:r>
              <a:rPr lang="ja-JP" altLang="en-US" sz="2800" dirty="0" smtClean="0"/>
              <a:t>対象コードの</a:t>
            </a:r>
            <a:r>
              <a:rPr lang="ja-JP" altLang="en-US" sz="2800" b="1" dirty="0" smtClean="0">
                <a:solidFill>
                  <a:srgbClr val="FF0000"/>
                </a:solidFill>
              </a:rPr>
              <a:t>作成経緯</a:t>
            </a:r>
            <a:r>
              <a:rPr lang="ja-JP" altLang="en-US" sz="2800" b="1" dirty="0">
                <a:solidFill>
                  <a:srgbClr val="FF0000"/>
                </a:solidFill>
              </a:rPr>
              <a:t>や意図に基づいて生成されて</a:t>
            </a:r>
            <a:r>
              <a:rPr lang="ja-JP" altLang="en-US" sz="2800" b="1" dirty="0" smtClean="0">
                <a:solidFill>
                  <a:srgbClr val="FF0000"/>
                </a:solidFill>
              </a:rPr>
              <a:t>いない</a:t>
            </a:r>
            <a:endParaRPr lang="en-US" altLang="ja-JP" sz="2800" b="1" dirty="0"/>
          </a:p>
          <a:p>
            <a:pPr lvl="1"/>
            <a:endParaRPr lang="en-US" altLang="ja-JP" sz="600" dirty="0"/>
          </a:p>
          <a:p>
            <a:pPr lvl="1"/>
            <a:r>
              <a:rPr lang="ja-JP" altLang="en-US" sz="2800" dirty="0"/>
              <a:t>開発者は自動生成されたコードを</a:t>
            </a:r>
            <a:r>
              <a:rPr lang="ja-JP" altLang="en-US" sz="2800" b="1" dirty="0">
                <a:solidFill>
                  <a:srgbClr val="FF0000"/>
                </a:solidFill>
              </a:rPr>
              <a:t>信用して</a:t>
            </a:r>
            <a:r>
              <a:rPr lang="ja-JP" altLang="en-US" sz="2800" b="1" dirty="0" smtClean="0">
                <a:solidFill>
                  <a:srgbClr val="FF0000"/>
                </a:solidFill>
              </a:rPr>
              <a:t>いない</a:t>
            </a:r>
            <a:endParaRPr lang="en-US" altLang="ja-JP" sz="2800" b="1" dirty="0" smtClean="0">
              <a:solidFill>
                <a:srgbClr val="FF0000"/>
              </a:solidFill>
            </a:endParaRPr>
          </a:p>
          <a:p>
            <a:pPr lvl="1"/>
            <a:endParaRPr lang="en-US" altLang="ja-JP" sz="600" dirty="0" smtClean="0"/>
          </a:p>
          <a:p>
            <a:pPr lvl="1"/>
            <a:r>
              <a:rPr lang="ja-JP" altLang="en-US" sz="2800" dirty="0" smtClean="0"/>
              <a:t>自動生成されたテストコードは、</a:t>
            </a:r>
            <a:r>
              <a:rPr lang="ja-JP" altLang="en-US" sz="2800" b="1" dirty="0" smtClean="0">
                <a:solidFill>
                  <a:srgbClr val="FF0000"/>
                </a:solidFill>
              </a:rPr>
              <a:t>テストスメルを多く含む</a:t>
            </a:r>
            <a:endParaRPr lang="en-US" altLang="ja-JP" sz="2800" b="1" dirty="0">
              <a:solidFill>
                <a:srgbClr val="FF0000"/>
              </a:solidFill>
            </a:endParaRPr>
          </a:p>
          <a:p>
            <a:pPr lvl="1"/>
            <a:endParaRPr kumimoji="1" lang="ja-JP" altLang="en-US" dirty="0"/>
          </a:p>
        </p:txBody>
      </p:sp>
      <p:sp>
        <p:nvSpPr>
          <p:cNvPr id="5" name="Rectangle 4"/>
          <p:cNvSpPr>
            <a:spLocks noChangeArrowheads="1"/>
          </p:cNvSpPr>
          <p:nvPr/>
        </p:nvSpPr>
        <p:spPr bwMode="auto">
          <a:xfrm>
            <a:off x="1130060" y="5894685"/>
            <a:ext cx="9931875"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a:t>
            </a:r>
            <a:r>
              <a:rPr lang="en-US" altLang="ja-JP" sz="1200" dirty="0" err="1">
                <a:solidFill>
                  <a:schemeClr val="tx2"/>
                </a:solidFill>
              </a:rPr>
              <a:t>Howdo</a:t>
            </a:r>
            <a:r>
              <a:rPr lang="en-US" altLang="ja-JP" sz="1200" dirty="0">
                <a:solidFill>
                  <a:schemeClr val="tx2"/>
                </a:solidFill>
              </a:rPr>
              <a:t> automatically generated unit tests </a:t>
            </a:r>
            <a:r>
              <a:rPr lang="en-US" altLang="ja-JP" sz="1200" dirty="0" err="1" smtClean="0">
                <a:solidFill>
                  <a:schemeClr val="tx2"/>
                </a:solidFill>
              </a:rPr>
              <a:t>inuence</a:t>
            </a:r>
            <a:r>
              <a:rPr lang="en-US" altLang="ja-JP" sz="1200" dirty="0" smtClean="0">
                <a:solidFill>
                  <a:schemeClr val="tx2"/>
                </a:solidFill>
              </a:rPr>
              <a:t> </a:t>
            </a:r>
            <a:r>
              <a:rPr lang="en-US" altLang="ja-JP" sz="1200" dirty="0">
                <a:solidFill>
                  <a:schemeClr val="tx2"/>
                </a:solidFill>
              </a:rPr>
              <a:t>software maintenance?  </a:t>
            </a:r>
            <a:r>
              <a:rPr lang="en-US" altLang="ja-JP" sz="1200" dirty="0" err="1">
                <a:solidFill>
                  <a:schemeClr val="tx2"/>
                </a:solidFill>
              </a:rPr>
              <a:t>InProceedings</a:t>
            </a:r>
            <a:r>
              <a:rPr lang="en-US" altLang="ja-JP" sz="1200" dirty="0">
                <a:solidFill>
                  <a:schemeClr val="tx2"/>
                </a:solidFill>
              </a:rPr>
              <a:t> </a:t>
            </a:r>
            <a:r>
              <a:rPr lang="en-US" altLang="ja-JP" sz="1200" dirty="0" smtClean="0">
                <a:solidFill>
                  <a:schemeClr val="tx2"/>
                </a:solidFill>
              </a:rPr>
              <a:t>ICST, </a:t>
            </a:r>
            <a:r>
              <a:rPr lang="en-US" altLang="ja-JP" sz="1200" dirty="0">
                <a:solidFill>
                  <a:schemeClr val="tx2"/>
                </a:solidFill>
              </a:rPr>
              <a:t>pages </a:t>
            </a:r>
            <a:r>
              <a:rPr lang="en-US" altLang="ja-JP" sz="1200" dirty="0" smtClean="0">
                <a:solidFill>
                  <a:schemeClr val="tx2"/>
                </a:solidFill>
              </a:rPr>
              <a:t>250-261</a:t>
            </a:r>
            <a:r>
              <a:rPr lang="en-US" altLang="ja-JP" sz="1200" dirty="0">
                <a:solidFill>
                  <a:schemeClr val="tx2"/>
                </a:solidFill>
              </a:rPr>
              <a:t>, 2018.</a:t>
            </a:r>
          </a:p>
        </p:txBody>
      </p:sp>
    </p:spTree>
    <p:extLst>
      <p:ext uri="{BB962C8B-B14F-4D97-AF65-F5344CB8AC3E}">
        <p14:creationId xmlns:p14="http://schemas.microsoft.com/office/powerpoint/2010/main" val="244512970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917753" cy="729386"/>
          </a:xfrm>
        </p:spPr>
        <p:txBody>
          <a:bodyPr>
            <a:noAutofit/>
          </a:bodyPr>
          <a:lstStyle/>
          <a:p>
            <a:r>
              <a:rPr kumimoji="1" lang="ja-JP" altLang="en-US" sz="2600" dirty="0" smtClean="0">
                <a:solidFill>
                  <a:schemeClr val="bg1"/>
                </a:solidFill>
              </a:rPr>
              <a:t>テストコード自動生成ツール</a:t>
            </a:r>
            <a:r>
              <a:rPr lang="ja-JP" altLang="en-US" sz="2600" dirty="0" smtClean="0"/>
              <a:t>の</a:t>
            </a:r>
            <a:r>
              <a:rPr lang="ja-JP" altLang="en-US" sz="2600" dirty="0"/>
              <a:t>問題</a:t>
            </a:r>
            <a:endParaRPr kumimoji="1" lang="ja-JP" altLang="en-US" sz="2600" dirty="0">
              <a:solidFill>
                <a:schemeClr val="bg1"/>
              </a:solidFill>
            </a:endParaRPr>
          </a:p>
        </p:txBody>
      </p:sp>
      <p:sp>
        <p:nvSpPr>
          <p:cNvPr id="4" name="コンテンツ プレースホルダー 2"/>
          <p:cNvSpPr>
            <a:spLocks noGrp="1"/>
          </p:cNvSpPr>
          <p:nvPr>
            <p:ph idx="1"/>
          </p:nvPr>
        </p:nvSpPr>
        <p:spPr>
          <a:xfrm>
            <a:off x="913333" y="1573169"/>
            <a:ext cx="10601150" cy="1657731"/>
          </a:xfrm>
        </p:spPr>
        <p:txBody>
          <a:bodyPr>
            <a:normAutofit/>
          </a:bodyPr>
          <a:lstStyle/>
          <a:p>
            <a:pPr marL="0" indent="0">
              <a:buNone/>
            </a:pPr>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800" dirty="0"/>
          </a:p>
          <a:p>
            <a:pPr lvl="1"/>
            <a:r>
              <a:rPr lang="ja-JP" altLang="en-US" sz="2800" dirty="0" smtClean="0"/>
              <a:t>対象コードの</a:t>
            </a:r>
            <a:r>
              <a:rPr lang="ja-JP" altLang="en-US" sz="2800" dirty="0" smtClean="0">
                <a:solidFill>
                  <a:srgbClr val="FF0000"/>
                </a:solidFill>
              </a:rPr>
              <a:t>作成経緯</a:t>
            </a:r>
            <a:r>
              <a:rPr lang="ja-JP" altLang="en-US" sz="2800" dirty="0">
                <a:solidFill>
                  <a:srgbClr val="FF0000"/>
                </a:solidFill>
              </a:rPr>
              <a:t>や意図に基づいて生成されて</a:t>
            </a:r>
            <a:r>
              <a:rPr lang="ja-JP" altLang="en-US" sz="2800" dirty="0" smtClean="0">
                <a:solidFill>
                  <a:srgbClr val="FF0000"/>
                </a:solidFill>
              </a:rPr>
              <a:t>いない</a:t>
            </a:r>
            <a:r>
              <a:rPr lang="en-US" altLang="ja-JP" sz="2800" dirty="0" smtClean="0">
                <a:solidFill>
                  <a:srgbClr val="FF0000"/>
                </a:solidFill>
              </a:rPr>
              <a:t/>
            </a:r>
            <a:br>
              <a:rPr lang="en-US" altLang="ja-JP" sz="2800" dirty="0" smtClean="0">
                <a:solidFill>
                  <a:srgbClr val="FF0000"/>
                </a:solidFill>
              </a:rPr>
            </a:br>
            <a:endParaRPr lang="en-US" altLang="ja-JP" sz="600" dirty="0"/>
          </a:p>
          <a:p>
            <a:pPr lvl="1"/>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endParaRPr lang="en-US" altLang="ja-JP" sz="2800" dirty="0">
              <a:solidFill>
                <a:srgbClr val="FF0000"/>
              </a:solidFill>
            </a:endParaRPr>
          </a:p>
          <a:p>
            <a:pPr marL="457200" lvl="1" indent="0">
              <a:buNone/>
            </a:pPr>
            <a:endParaRPr lang="en-US" altLang="ja-JP" sz="2800" dirty="0">
              <a:solidFill>
                <a:srgbClr val="FF0000"/>
              </a:solidFill>
            </a:endParaRPr>
          </a:p>
          <a:p>
            <a:pPr lvl="1"/>
            <a:endParaRPr lang="ja-JP" altLang="en-US" sz="2800" dirty="0" smtClean="0">
              <a:solidFill>
                <a:srgbClr val="FF0000"/>
              </a:solidFill>
            </a:endParaRPr>
          </a:p>
          <a:p>
            <a:pPr marL="457200" lvl="1" indent="0">
              <a:buNone/>
            </a:pPr>
            <a:endParaRPr lang="en-US" altLang="ja-JP" sz="2800" dirty="0"/>
          </a:p>
          <a:p>
            <a:pPr lvl="1"/>
            <a:endParaRPr kumimoji="1" lang="ja-JP" altLang="en-US" dirty="0"/>
          </a:p>
        </p:txBody>
      </p:sp>
      <p:sp>
        <p:nvSpPr>
          <p:cNvPr id="5" name="Rectangle 4"/>
          <p:cNvSpPr>
            <a:spLocks noChangeArrowheads="1"/>
          </p:cNvSpPr>
          <p:nvPr/>
        </p:nvSpPr>
        <p:spPr bwMode="auto">
          <a:xfrm>
            <a:off x="1174875" y="5910083"/>
            <a:ext cx="10078064"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How do automatically generated unit tests inﬂuence software maintenance? In Proceedings of the International Conference on Software Testing, Veriﬁcation and Validation (ICST), pages 250–261, 2018</a:t>
            </a:r>
            <a:r>
              <a:rPr lang="en-US" altLang="ja-JP" sz="1200" dirty="0" smtClean="0">
                <a:solidFill>
                  <a:schemeClr val="tx2"/>
                </a:solidFill>
              </a:rPr>
              <a:t>.</a:t>
            </a:r>
            <a:endParaRPr lang="en-US" altLang="ja-JP" sz="1200" dirty="0">
              <a:solidFill>
                <a:schemeClr val="tx2"/>
              </a:solidFill>
            </a:endParaRPr>
          </a:p>
        </p:txBody>
      </p:sp>
      <p:sp>
        <p:nvSpPr>
          <p:cNvPr id="7" name="フローチャート: 代替処理 6"/>
          <p:cNvSpPr/>
          <p:nvPr/>
        </p:nvSpPr>
        <p:spPr>
          <a:xfrm>
            <a:off x="1799754" y="4410963"/>
            <a:ext cx="8828303" cy="1075431"/>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a:latin typeface="メイリオ" panose="020B0604030504040204" pitchFamily="50" charset="-128"/>
                <a:ea typeface="メイリオ" panose="020B0604030504040204" pitchFamily="50" charset="-128"/>
              </a:rPr>
              <a:t>理解</a:t>
            </a:r>
            <a:r>
              <a:rPr lang="ja-JP" altLang="en-US" sz="2800" dirty="0" smtClean="0">
                <a:latin typeface="メイリオ" panose="020B0604030504040204" pitchFamily="50" charset="-128"/>
                <a:ea typeface="メイリオ" panose="020B0604030504040204" pitchFamily="50" charset="-128"/>
              </a:rPr>
              <a:t>しやすく良質な</a:t>
            </a:r>
            <a:r>
              <a:rPr lang="ja-JP" altLang="en-US" sz="2800" dirty="0" smtClean="0">
                <a:latin typeface="メイリオ" panose="020B0604030504040204" pitchFamily="50" charset="-128"/>
                <a:ea typeface="メイリオ" panose="020B0604030504040204" pitchFamily="50" charset="-128"/>
              </a:rPr>
              <a:t>テストコード</a:t>
            </a:r>
            <a:r>
              <a:rPr lang="ja-JP" altLang="en-US" sz="2800" dirty="0" smtClean="0">
                <a:latin typeface="メイリオ" panose="020B0604030504040204" pitchFamily="50" charset="-128"/>
                <a:ea typeface="メイリオ" panose="020B0604030504040204" pitchFamily="50" charset="-128"/>
              </a:rPr>
              <a:t>の作成を支援するが必要</a:t>
            </a:r>
            <a:r>
              <a:rPr lang="ja-JP" altLang="en-US" sz="2800" dirty="0">
                <a:latin typeface="メイリオ" panose="020B0604030504040204" pitchFamily="50" charset="-128"/>
                <a:ea typeface="メイリオ" panose="020B0604030504040204" pitchFamily="50" charset="-128"/>
              </a:rPr>
              <a:t>で</a:t>
            </a:r>
            <a:r>
              <a:rPr lang="ja-JP" altLang="en-US" sz="2800" dirty="0" smtClean="0">
                <a:latin typeface="メイリオ" panose="020B0604030504040204" pitchFamily="50" charset="-128"/>
                <a:ea typeface="メイリオ" panose="020B0604030504040204" pitchFamily="50" charset="-128"/>
              </a:rPr>
              <a:t>ある</a:t>
            </a:r>
            <a:endParaRPr lang="ja-JP" altLang="en-US" sz="2800" dirty="0">
              <a:latin typeface="メイリオ" panose="020B0604030504040204" pitchFamily="50" charset="-128"/>
              <a:ea typeface="メイリオ" panose="020B0604030504040204" pitchFamily="50" charset="-128"/>
            </a:endParaRPr>
          </a:p>
        </p:txBody>
      </p:sp>
      <p:sp>
        <p:nvSpPr>
          <p:cNvPr id="3" name="二等辺三角形 2"/>
          <p:cNvSpPr/>
          <p:nvPr/>
        </p:nvSpPr>
        <p:spPr>
          <a:xfrm rot="10800000">
            <a:off x="4045218" y="3537066"/>
            <a:ext cx="4337378" cy="450208"/>
          </a:xfrm>
          <a:prstGeom prst="triangle">
            <a:avLst>
              <a:gd name="adj" fmla="val 49138"/>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738649740"/>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42893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
        <p:nvSpPr>
          <p:cNvPr id="10" name="角丸四角形吹き出し 9"/>
          <p:cNvSpPr/>
          <p:nvPr/>
        </p:nvSpPr>
        <p:spPr>
          <a:xfrm>
            <a:off x="7929511" y="5852312"/>
            <a:ext cx="3413403" cy="660020"/>
          </a:xfrm>
          <a:prstGeom prst="wedgeRoundRectCallout">
            <a:avLst>
              <a:gd name="adj1" fmla="val -81119"/>
              <a:gd name="adj2" fmla="val -103070"/>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648585" y="5852139"/>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77355" y="5791458"/>
            <a:ext cx="445604" cy="445604"/>
          </a:xfrm>
          <a:prstGeom prst="rect">
            <a:avLst/>
          </a:prstGeom>
        </p:spPr>
      </p:pic>
      <p:sp>
        <p:nvSpPr>
          <p:cNvPr id="8" name="角丸四角形吹き出し 7"/>
          <p:cNvSpPr/>
          <p:nvPr/>
        </p:nvSpPr>
        <p:spPr>
          <a:xfrm>
            <a:off x="1044656" y="270908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err="1" smtClean="0">
                <a:latin typeface="メイリオ" panose="020B0604030504040204" pitchFamily="50" charset="-128"/>
                <a:ea typeface="メイリオ" panose="020B0604030504040204" pitchFamily="50" charset="-128"/>
              </a:rPr>
              <a:t>Defalt</a:t>
            </a:r>
            <a:r>
              <a:rPr lang="en-US" altLang="ja-JP" sz="2000" b="1" dirty="0" smtClean="0">
                <a:latin typeface="メイリオ" panose="020B0604030504040204" pitchFamily="50" charset="-128"/>
                <a:ea typeface="メイリオ" panose="020B0604030504040204" pitchFamily="50" charset="-128"/>
              </a:rPr>
              <a: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597292"/>
            <a:ext cx="445604" cy="445604"/>
          </a:xfrm>
          <a:prstGeom prst="rect">
            <a:avLst/>
          </a:prstGeom>
        </p:spPr>
      </p:pic>
      <p:sp>
        <p:nvSpPr>
          <p:cNvPr id="7" name="角丸四角形吹き出し 6"/>
          <p:cNvSpPr/>
          <p:nvPr/>
        </p:nvSpPr>
        <p:spPr>
          <a:xfrm>
            <a:off x="8159068" y="2674852"/>
            <a:ext cx="3377502" cy="690095"/>
          </a:xfrm>
          <a:prstGeom prst="wedgeRoundRectCallout">
            <a:avLst>
              <a:gd name="adj1" fmla="val -87670"/>
              <a:gd name="adj2" fmla="val 6969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601234"/>
            <a:ext cx="445604" cy="445604"/>
          </a:xfrm>
          <a:prstGeom prst="rect">
            <a:avLst/>
          </a:prstGeom>
        </p:spPr>
      </p:pic>
    </p:spTree>
    <p:extLst>
      <p:ext uri="{BB962C8B-B14F-4D97-AF65-F5344CB8AC3E}">
        <p14:creationId xmlns:p14="http://schemas.microsoft.com/office/powerpoint/2010/main" val="2988892520"/>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42893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383371" cy="1320110"/>
          </a:xfrm>
        </p:spPr>
        <p:txBody>
          <a:bodyPr>
            <a:normAutofit/>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は、自動生成されたテストクラスの内、</a:t>
            </a:r>
            <a:r>
              <a:rPr lang="en-US" altLang="ja-JP" dirty="0" smtClean="0"/>
              <a:t>83%</a:t>
            </a:r>
            <a:r>
              <a:rPr lang="ja-JP" altLang="en-US" dirty="0" smtClean="0"/>
              <a:t>が少なくとも</a:t>
            </a:r>
            <a:r>
              <a:rPr lang="en-US" altLang="ja-JP" dirty="0" smtClean="0"/>
              <a:t>1</a:t>
            </a:r>
            <a:r>
              <a:rPr lang="ja-JP" altLang="en-US" dirty="0" err="1" smtClean="0"/>
              <a:t>つの</a:t>
            </a:r>
            <a:r>
              <a:rPr lang="ja-JP" altLang="en-US" dirty="0" smtClean="0"/>
              <a:t>テストスメルを含んでいたと報告した</a:t>
            </a:r>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
        <p:nvSpPr>
          <p:cNvPr id="10" name="角丸四角形吹き出し 9"/>
          <p:cNvSpPr/>
          <p:nvPr/>
        </p:nvSpPr>
        <p:spPr>
          <a:xfrm>
            <a:off x="7929511" y="5852312"/>
            <a:ext cx="3413403" cy="660020"/>
          </a:xfrm>
          <a:prstGeom prst="wedgeRoundRectCallout">
            <a:avLst>
              <a:gd name="adj1" fmla="val -81119"/>
              <a:gd name="adj2" fmla="val -103070"/>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648585" y="5852139"/>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77355" y="5791458"/>
            <a:ext cx="445604" cy="445604"/>
          </a:xfrm>
          <a:prstGeom prst="rect">
            <a:avLst/>
          </a:prstGeom>
        </p:spPr>
      </p:pic>
      <p:sp>
        <p:nvSpPr>
          <p:cNvPr id="8" name="角丸四角形吹き出し 7"/>
          <p:cNvSpPr/>
          <p:nvPr/>
        </p:nvSpPr>
        <p:spPr>
          <a:xfrm>
            <a:off x="1044656" y="270908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err="1" smtClean="0">
                <a:latin typeface="メイリオ" panose="020B0604030504040204" pitchFamily="50" charset="-128"/>
                <a:ea typeface="メイリオ" panose="020B0604030504040204" pitchFamily="50" charset="-128"/>
              </a:rPr>
              <a:t>Defalt</a:t>
            </a:r>
            <a:r>
              <a:rPr lang="en-US" altLang="ja-JP" sz="2000" b="1" dirty="0" smtClean="0">
                <a:latin typeface="メイリオ" panose="020B0604030504040204" pitchFamily="50" charset="-128"/>
                <a:ea typeface="メイリオ" panose="020B0604030504040204" pitchFamily="50" charset="-128"/>
              </a:rPr>
              <a: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597292"/>
            <a:ext cx="445604" cy="445604"/>
          </a:xfrm>
          <a:prstGeom prst="rect">
            <a:avLst/>
          </a:prstGeom>
        </p:spPr>
      </p:pic>
      <p:sp>
        <p:nvSpPr>
          <p:cNvPr id="7" name="角丸四角形吹き出し 6"/>
          <p:cNvSpPr/>
          <p:nvPr/>
        </p:nvSpPr>
        <p:spPr>
          <a:xfrm>
            <a:off x="8159068" y="2674852"/>
            <a:ext cx="3377502" cy="690095"/>
          </a:xfrm>
          <a:prstGeom prst="wedgeRoundRectCallout">
            <a:avLst>
              <a:gd name="adj1" fmla="val -86476"/>
              <a:gd name="adj2" fmla="val 65795"/>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601234"/>
            <a:ext cx="445604" cy="445604"/>
          </a:xfrm>
          <a:prstGeom prst="rect">
            <a:avLst/>
          </a:prstGeom>
        </p:spPr>
      </p:pic>
    </p:spTree>
    <p:extLst>
      <p:ext uri="{BB962C8B-B14F-4D97-AF65-F5344CB8AC3E}">
        <p14:creationId xmlns:p14="http://schemas.microsoft.com/office/powerpoint/2010/main" val="274151576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solidFill>
                  <a:schemeClr val="bg1"/>
                </a:solidFill>
              </a:rPr>
              <a:t>提案ツール</a:t>
            </a:r>
            <a:r>
              <a:rPr lang="en-US" altLang="ja-JP" dirty="0" smtClean="0">
                <a:solidFill>
                  <a:schemeClr val="bg1"/>
                </a:solidFill>
              </a:rPr>
              <a:t>: </a:t>
            </a:r>
            <a:r>
              <a:rPr lang="en-US" altLang="ja-JP" dirty="0" err="1" smtClean="0">
                <a:solidFill>
                  <a:schemeClr val="bg1"/>
                </a:solidFill>
              </a:rPr>
              <a:t>SuiteRec</a:t>
            </a:r>
            <a:endParaRPr kumimoji="1" lang="ja-JP" altLang="en-US" dirty="0">
              <a:solidFill>
                <a:schemeClr val="bg1"/>
              </a:solidFill>
            </a:endParaRPr>
          </a:p>
        </p:txBody>
      </p:sp>
      <p:sp>
        <p:nvSpPr>
          <p:cNvPr id="4" name="コンテンツ プレースホルダー 2"/>
          <p:cNvSpPr>
            <a:spLocks noGrp="1"/>
          </p:cNvSpPr>
          <p:nvPr>
            <p:ph idx="1"/>
          </p:nvPr>
        </p:nvSpPr>
        <p:spPr>
          <a:xfrm>
            <a:off x="707603" y="1283160"/>
            <a:ext cx="11033600" cy="2585461"/>
          </a:xfrm>
        </p:spPr>
        <p:txBody>
          <a:bodyPr>
            <a:normAutofit/>
          </a:bodyPr>
          <a:lstStyle/>
          <a:p>
            <a:r>
              <a:rPr lang="en-US" altLang="ja-JP" sz="3000" b="1" dirty="0" err="1" smtClean="0"/>
              <a:t>SuiteRec</a:t>
            </a:r>
            <a:r>
              <a:rPr lang="en-US" altLang="ja-JP" sz="3000" dirty="0" smtClean="0"/>
              <a:t>:</a:t>
            </a:r>
            <a:r>
              <a:rPr lang="en-US" altLang="ja-JP" sz="3000" b="1" dirty="0" smtClean="0"/>
              <a:t> </a:t>
            </a:r>
            <a:r>
              <a:rPr lang="en-US" altLang="ja-JP" sz="3000" dirty="0" smtClean="0"/>
              <a:t>OSS</a:t>
            </a:r>
            <a:r>
              <a:rPr lang="ja-JP" altLang="en-US" sz="3000" dirty="0" smtClean="0"/>
              <a:t>に存在する高品質のテストコード</a:t>
            </a:r>
            <a:r>
              <a:rPr lang="ja-JP" altLang="en-US" sz="3000" dirty="0" smtClean="0"/>
              <a:t>を</a:t>
            </a:r>
            <a:r>
              <a:rPr lang="ja-JP" altLang="en-US" sz="3000" dirty="0" smtClean="0"/>
              <a:t>推薦する</a:t>
            </a:r>
            <a:endParaRPr lang="en-US" altLang="ja-JP" sz="3000" dirty="0" smtClean="0"/>
          </a:p>
          <a:p>
            <a:endParaRPr kumimoji="1" lang="en-US" altLang="ja-JP" sz="100" dirty="0" smtClean="0"/>
          </a:p>
          <a:p>
            <a:pPr lvl="1">
              <a:buFont typeface="Wingdings" panose="05000000000000000000" pitchFamily="2" charset="2"/>
              <a:buChar char="Ø"/>
            </a:pPr>
            <a:r>
              <a:rPr lang="ja-JP" altLang="en-US" sz="2800" dirty="0" smtClean="0"/>
              <a:t>命名規則に従った可読性の高いテストコードを利用できる</a:t>
            </a:r>
            <a:endParaRPr lang="en-US" altLang="ja-JP" sz="2800" dirty="0" smtClean="0"/>
          </a:p>
          <a:p>
            <a:pPr lvl="1">
              <a:buFont typeface="Wingdings" panose="05000000000000000000" pitchFamily="2" charset="2"/>
              <a:buChar char="Ø"/>
            </a:pPr>
            <a:r>
              <a:rPr lang="ja-JP" altLang="en-US" sz="2800" dirty="0" smtClean="0"/>
              <a:t>人</a:t>
            </a:r>
            <a:r>
              <a:rPr lang="ja-JP" altLang="en-US" sz="2800" dirty="0"/>
              <a:t>によって作成された信頼性の高いテストコードを</a:t>
            </a:r>
            <a:r>
              <a:rPr lang="ja-JP" altLang="en-US" sz="2800" dirty="0" smtClean="0"/>
              <a:t>利用できる</a:t>
            </a:r>
            <a:endParaRPr lang="en-US" altLang="ja-JP" sz="2800" dirty="0" smtClean="0"/>
          </a:p>
          <a:p>
            <a:pPr marL="0" indent="0">
              <a:buNone/>
            </a:pPr>
            <a:endParaRPr kumimoji="1" lang="en-US" altLang="ja-JP" sz="100" dirty="0" smtClean="0"/>
          </a:p>
          <a:p>
            <a:r>
              <a:rPr lang="ja-JP" altLang="en-US" sz="3000" b="1" dirty="0" smtClean="0"/>
              <a:t>アイディア</a:t>
            </a:r>
            <a:r>
              <a:rPr lang="en-US" altLang="ja-JP" sz="3000" dirty="0" smtClean="0"/>
              <a:t>:</a:t>
            </a:r>
            <a:r>
              <a:rPr lang="en-US" altLang="ja-JP" sz="3000" b="1" dirty="0" smtClean="0"/>
              <a:t> </a:t>
            </a:r>
            <a:r>
              <a:rPr lang="ja-JP" altLang="en-US" sz="3000" dirty="0" smtClean="0"/>
              <a:t>類似するコード間でテストコードを再利用</a:t>
            </a:r>
            <a:endParaRPr lang="en-US" altLang="ja-JP" sz="3000" dirty="0"/>
          </a:p>
        </p:txBody>
      </p:sp>
      <p:sp>
        <p:nvSpPr>
          <p:cNvPr id="5" name="フローチャート: 代替処理 4"/>
          <p:cNvSpPr/>
          <p:nvPr/>
        </p:nvSpPr>
        <p:spPr>
          <a:xfrm>
            <a:off x="3841666" y="5463441"/>
            <a:ext cx="5628905" cy="944622"/>
          </a:xfrm>
          <a:prstGeom prst="flowChartAlternateProcess">
            <a:avLst/>
          </a:prstGeom>
          <a:noFill/>
          <a:ln w="57150">
            <a:solidFill>
              <a:schemeClr val="accent2"/>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6" name="フローチャート: 代替処理 5"/>
          <p:cNvSpPr/>
          <p:nvPr/>
        </p:nvSpPr>
        <p:spPr>
          <a:xfrm>
            <a:off x="3841666" y="4137307"/>
            <a:ext cx="5628905" cy="944622"/>
          </a:xfrm>
          <a:prstGeom prst="flowChartAlternateProcess">
            <a:avLst/>
          </a:prstGeom>
          <a:noFill/>
          <a:ln w="57150"/>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7" name="正方形/長方形 6"/>
          <p:cNvSpPr/>
          <p:nvPr/>
        </p:nvSpPr>
        <p:spPr>
          <a:xfrm>
            <a:off x="4234230" y="5556418"/>
            <a:ext cx="1209914" cy="744627"/>
          </a:xfrm>
          <a:prstGeom prst="rect">
            <a:avLst/>
          </a:prstGeom>
          <a:ln w="28575">
            <a:prstDash val="dash"/>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T(A)</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8" name="正方形/長方形 7"/>
          <p:cNvSpPr/>
          <p:nvPr/>
        </p:nvSpPr>
        <p:spPr>
          <a:xfrm>
            <a:off x="4234230" y="4224905"/>
            <a:ext cx="1209914" cy="759205"/>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A</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9" name="正方形/長方形 8"/>
          <p:cNvSpPr/>
          <p:nvPr/>
        </p:nvSpPr>
        <p:spPr>
          <a:xfrm>
            <a:off x="7994014" y="5563438"/>
            <a:ext cx="1095988" cy="744627"/>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T(B)</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10" name="正方形/長方形 9"/>
          <p:cNvSpPr/>
          <p:nvPr/>
        </p:nvSpPr>
        <p:spPr>
          <a:xfrm>
            <a:off x="7994014" y="4221382"/>
            <a:ext cx="1095988" cy="75920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altLang="ja-JP" sz="3600" dirty="0" smtClean="0">
                <a:latin typeface="ＭＳ Ｐゴシック" panose="020B0600070205080204" pitchFamily="50" charset="-128"/>
                <a:ea typeface="ＭＳ Ｐゴシック" panose="020B0600070205080204" pitchFamily="50" charset="-128"/>
              </a:rPr>
              <a:t>B</a:t>
            </a:r>
            <a:endParaRPr kumimoji="1" lang="ja-JP" altLang="en-US" dirty="0">
              <a:latin typeface="ＭＳ Ｐゴシック" panose="020B0600070205080204" pitchFamily="50" charset="-128"/>
              <a:ea typeface="ＭＳ Ｐゴシック" panose="020B0600070205080204" pitchFamily="50" charset="-128"/>
            </a:endParaRPr>
          </a:p>
        </p:txBody>
      </p:sp>
      <p:cxnSp>
        <p:nvCxnSpPr>
          <p:cNvPr id="11" name="直線矢印コネクタ 10"/>
          <p:cNvCxnSpPr/>
          <p:nvPr/>
        </p:nvCxnSpPr>
        <p:spPr>
          <a:xfrm flipH="1">
            <a:off x="5444144" y="5928732"/>
            <a:ext cx="2549870" cy="702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p:cNvCxnSpPr>
            <a:stCxn id="7" idx="0"/>
            <a:endCxn id="8" idx="2"/>
          </p:cNvCxnSpPr>
          <p:nvPr/>
        </p:nvCxnSpPr>
        <p:spPr>
          <a:xfrm flipV="1">
            <a:off x="4839187" y="4984110"/>
            <a:ext cx="0" cy="572308"/>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p:cNvCxnSpPr>
            <a:stCxn id="9" idx="0"/>
            <a:endCxn id="10" idx="2"/>
          </p:cNvCxnSpPr>
          <p:nvPr/>
        </p:nvCxnSpPr>
        <p:spPr>
          <a:xfrm flipV="1">
            <a:off x="8542008" y="4980588"/>
            <a:ext cx="0" cy="58285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テキスト ボックス 14"/>
          <p:cNvSpPr txBox="1"/>
          <p:nvPr/>
        </p:nvSpPr>
        <p:spPr>
          <a:xfrm>
            <a:off x="3697152" y="3758039"/>
            <a:ext cx="228407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テストコードなし</a:t>
            </a:r>
            <a:endParaRPr kumimoji="1" lang="ja-JP" altLang="en-US" sz="2000" dirty="0">
              <a:latin typeface="メイリオ" panose="020B0604030504040204" pitchFamily="50" charset="-128"/>
              <a:ea typeface="メイリオ" panose="020B0604030504040204" pitchFamily="50" charset="-128"/>
            </a:endParaRPr>
          </a:p>
        </p:txBody>
      </p:sp>
      <p:sp>
        <p:nvSpPr>
          <p:cNvPr id="16" name="テキスト ボックス 15"/>
          <p:cNvSpPr txBox="1"/>
          <p:nvPr/>
        </p:nvSpPr>
        <p:spPr>
          <a:xfrm>
            <a:off x="5591830" y="4650401"/>
            <a:ext cx="2259049" cy="400110"/>
          </a:xfrm>
          <a:prstGeom prst="rect">
            <a:avLst/>
          </a:prstGeom>
          <a:noFill/>
        </p:spPr>
        <p:txBody>
          <a:bodyPr wrap="square" rtlCol="0">
            <a:spAutoFit/>
          </a:bodyPr>
          <a:lstStyle/>
          <a:p>
            <a:r>
              <a:rPr kumimoji="1" lang="ja-JP" altLang="en-US" sz="2000" dirty="0" smtClean="0">
                <a:latin typeface="メイリオ" panose="020B0604030504040204" pitchFamily="50" charset="-128"/>
                <a:ea typeface="メイリオ" panose="020B0604030504040204" pitchFamily="50" charset="-128"/>
              </a:rPr>
              <a:t>類似コードの検出</a:t>
            </a:r>
            <a:endParaRPr kumimoji="1" lang="ja-JP" altLang="en-US" sz="2000" dirty="0">
              <a:latin typeface="メイリオ" panose="020B0604030504040204" pitchFamily="50" charset="-128"/>
              <a:ea typeface="メイリオ" panose="020B0604030504040204" pitchFamily="50" charset="-128"/>
            </a:endParaRPr>
          </a:p>
        </p:txBody>
      </p:sp>
      <p:sp>
        <p:nvSpPr>
          <p:cNvPr id="17" name="テキスト ボックス 16"/>
          <p:cNvSpPr txBox="1"/>
          <p:nvPr/>
        </p:nvSpPr>
        <p:spPr>
          <a:xfrm>
            <a:off x="1857283" y="5745910"/>
            <a:ext cx="2074191" cy="461665"/>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テストコード</a:t>
            </a:r>
            <a:endParaRPr kumimoji="1" lang="ja-JP" altLang="en-US" sz="2400" dirty="0">
              <a:latin typeface="メイリオ" panose="020B0604030504040204" pitchFamily="50" charset="-128"/>
              <a:ea typeface="メイリオ" panose="020B0604030504040204" pitchFamily="50" charset="-128"/>
            </a:endParaRPr>
          </a:p>
        </p:txBody>
      </p:sp>
      <p:sp>
        <p:nvSpPr>
          <p:cNvPr id="18" name="テキスト ボックス 17"/>
          <p:cNvSpPr txBox="1"/>
          <p:nvPr/>
        </p:nvSpPr>
        <p:spPr>
          <a:xfrm>
            <a:off x="1237880" y="4435199"/>
            <a:ext cx="2756005" cy="461665"/>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テスト対象コード</a:t>
            </a:r>
            <a:endParaRPr kumimoji="1" lang="ja-JP" altLang="en-US" sz="2400" dirty="0">
              <a:latin typeface="メイリオ" panose="020B0604030504040204" pitchFamily="50" charset="-128"/>
              <a:ea typeface="メイリオ" panose="020B0604030504040204" pitchFamily="50" charset="-128"/>
            </a:endParaRPr>
          </a:p>
        </p:txBody>
      </p:sp>
      <p:sp>
        <p:nvSpPr>
          <p:cNvPr id="19" name="正方形/長方形 18"/>
          <p:cNvSpPr/>
          <p:nvPr/>
        </p:nvSpPr>
        <p:spPr>
          <a:xfrm>
            <a:off x="5771543" y="5976743"/>
            <a:ext cx="1980029" cy="400110"/>
          </a:xfrm>
          <a:prstGeom prst="rect">
            <a:avLst/>
          </a:prstGeom>
        </p:spPr>
        <p:txBody>
          <a:bodyPr wrap="none">
            <a:spAutoFit/>
          </a:bodyPr>
          <a:lstStyle/>
          <a:p>
            <a:r>
              <a:rPr lang="ja-JP" altLang="en-US" sz="2000" dirty="0">
                <a:latin typeface="メイリオ" panose="020B0604030504040204" pitchFamily="50" charset="-128"/>
                <a:ea typeface="メイリオ" panose="020B0604030504040204" pitchFamily="50" charset="-128"/>
              </a:rPr>
              <a:t>改変して再利用</a:t>
            </a:r>
          </a:p>
        </p:txBody>
      </p:sp>
      <p:sp>
        <p:nvSpPr>
          <p:cNvPr id="20" name="テキスト ボックス 19"/>
          <p:cNvSpPr txBox="1"/>
          <p:nvPr/>
        </p:nvSpPr>
        <p:spPr>
          <a:xfrm>
            <a:off x="7399973" y="3755266"/>
            <a:ext cx="228407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テストコードあ</a:t>
            </a:r>
            <a:r>
              <a:rPr lang="ja-JP" altLang="en-US" sz="2000" dirty="0">
                <a:latin typeface="メイリオ" panose="020B0604030504040204" pitchFamily="50" charset="-128"/>
                <a:ea typeface="メイリオ" panose="020B0604030504040204" pitchFamily="50" charset="-128"/>
              </a:rPr>
              <a:t>り</a:t>
            </a:r>
            <a:endParaRPr kumimoji="1" lang="ja-JP" altLang="en-US" sz="2000" dirty="0">
              <a:latin typeface="メイリオ" panose="020B0604030504040204" pitchFamily="50" charset="-128"/>
              <a:ea typeface="メイリオ" panose="020B0604030504040204" pitchFamily="50" charset="-128"/>
            </a:endParaRPr>
          </a:p>
        </p:txBody>
      </p:sp>
      <p:cxnSp>
        <p:nvCxnSpPr>
          <p:cNvPr id="21" name="直線矢印コネクタ 20"/>
          <p:cNvCxnSpPr>
            <a:stCxn id="8" idx="3"/>
            <a:endCxn id="10" idx="1"/>
          </p:cNvCxnSpPr>
          <p:nvPr/>
        </p:nvCxnSpPr>
        <p:spPr>
          <a:xfrm flipV="1">
            <a:off x="5444144" y="4600985"/>
            <a:ext cx="2549870" cy="3523"/>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28961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smtClean="0"/>
              <a:t>SuiteRec</a:t>
            </a:r>
            <a:r>
              <a:rPr lang="ja-JP" altLang="en-US" dirty="0" smtClean="0">
                <a:solidFill>
                  <a:schemeClr val="bg1"/>
                </a:solidFill>
              </a:rPr>
              <a:t>の</a:t>
            </a:r>
            <a:r>
              <a:rPr lang="ja-JP" altLang="en-US" dirty="0">
                <a:solidFill>
                  <a:schemeClr val="bg1"/>
                </a:solidFill>
              </a:rPr>
              <a:t>概要</a:t>
            </a:r>
            <a:endParaRPr kumimoji="1" lang="ja-JP" altLang="en-US" dirty="0">
              <a:solidFill>
                <a:schemeClr val="bg1"/>
              </a:solidFill>
            </a:endParaRPr>
          </a:p>
        </p:txBody>
      </p:sp>
      <p:pic>
        <p:nvPicPr>
          <p:cNvPr id="4" name="図 3"/>
          <p:cNvPicPr>
            <a:picLocks noChangeAspect="1"/>
          </p:cNvPicPr>
          <p:nvPr/>
        </p:nvPicPr>
        <p:blipFill>
          <a:blip r:embed="rId3"/>
          <a:stretch>
            <a:fillRect/>
          </a:stretch>
        </p:blipFill>
        <p:spPr>
          <a:xfrm>
            <a:off x="465885" y="1175263"/>
            <a:ext cx="11114470" cy="5621368"/>
          </a:xfrm>
          <a:prstGeom prst="rect">
            <a:avLst/>
          </a:prstGeom>
        </p:spPr>
      </p:pic>
    </p:spTree>
    <p:extLst>
      <p:ext uri="{BB962C8B-B14F-4D97-AF65-F5344CB8AC3E}">
        <p14:creationId xmlns:p14="http://schemas.microsoft.com/office/powerpoint/2010/main" val="15621183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Step1:</a:t>
            </a:r>
            <a:r>
              <a:rPr lang="en-US" altLang="ja-JP" dirty="0">
                <a:solidFill>
                  <a:schemeClr val="bg1"/>
                </a:solidFill>
              </a:rPr>
              <a:t> </a:t>
            </a:r>
            <a:r>
              <a:rPr lang="ja-JP" altLang="en-US" dirty="0">
                <a:solidFill>
                  <a:schemeClr val="bg1"/>
                </a:solidFill>
              </a:rPr>
              <a:t>類似コード片の検出</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342214"/>
            <a:ext cx="10515600" cy="1712778"/>
          </a:xfrm>
        </p:spPr>
        <p:txBody>
          <a:bodyPr>
            <a:normAutofit/>
          </a:bodyPr>
          <a:lstStyle/>
          <a:p>
            <a:r>
              <a:rPr lang="ja-JP" altLang="en-US" dirty="0" smtClean="0"/>
              <a:t>類似コード検出ツール</a:t>
            </a:r>
            <a:r>
              <a:rPr lang="en-US" altLang="ja-JP" dirty="0" smtClean="0"/>
              <a:t>: NiCad[5]</a:t>
            </a:r>
          </a:p>
          <a:p>
            <a:pPr lvl="1"/>
            <a:r>
              <a:rPr lang="ja-JP" altLang="en-US" dirty="0"/>
              <a:t>ソースコードのレイアウトを変換</a:t>
            </a:r>
            <a:r>
              <a:rPr lang="ja-JP" altLang="en-US" dirty="0" smtClean="0"/>
              <a:t>させ</a:t>
            </a:r>
            <a:r>
              <a:rPr lang="ja-JP" altLang="en-US" dirty="0"/>
              <a:t>、</a:t>
            </a:r>
            <a:r>
              <a:rPr lang="ja-JP" altLang="en-US" dirty="0" smtClean="0"/>
              <a:t>行</a:t>
            </a:r>
            <a:r>
              <a:rPr lang="ja-JP" altLang="en-US" dirty="0"/>
              <a:t>単位でソースコードを比較する</a:t>
            </a:r>
            <a:r>
              <a:rPr lang="ja-JP" altLang="en-US" dirty="0" smtClean="0"/>
              <a:t>こと</a:t>
            </a:r>
            <a:r>
              <a:rPr lang="ja-JP" altLang="en-US" dirty="0"/>
              <a:t>で</a:t>
            </a:r>
            <a:r>
              <a:rPr lang="ja-JP" altLang="en-US" dirty="0" smtClean="0"/>
              <a:t>類似コード片を検出</a:t>
            </a:r>
            <a:endParaRPr lang="en-US" altLang="ja-JP" dirty="0" smtClean="0"/>
          </a:p>
          <a:p>
            <a:pPr lvl="1"/>
            <a:r>
              <a:rPr lang="ja-JP" altLang="en-US" dirty="0" smtClean="0"/>
              <a:t>高精度・高再現率で類似コード片を検出可能</a:t>
            </a:r>
            <a:endParaRPr lang="ja-JP" altLang="en-US" dirty="0"/>
          </a:p>
          <a:p>
            <a:pPr lvl="1"/>
            <a:endParaRPr kumimoji="1" lang="ja-JP" altLang="en-US" dirty="0"/>
          </a:p>
        </p:txBody>
      </p:sp>
      <p:sp>
        <p:nvSpPr>
          <p:cNvPr id="5" name="正方形/長方形 4"/>
          <p:cNvSpPr/>
          <p:nvPr/>
        </p:nvSpPr>
        <p:spPr>
          <a:xfrm>
            <a:off x="788504" y="3147345"/>
            <a:ext cx="511175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a:latin typeface="Consolas" panose="020B0609020204030204" pitchFamily="49" charset="0"/>
              </a:rPr>
              <a:t>public </a:t>
            </a:r>
            <a:r>
              <a:rPr lang="en-US" altLang="ja-JP" dirty="0" err="1">
                <a:latin typeface="Consolas" panose="020B0609020204030204" pitchFamily="49" charset="0"/>
              </a:rPr>
              <a:t>int</a:t>
            </a:r>
            <a:r>
              <a:rPr lang="en-US" altLang="ja-JP" dirty="0">
                <a:latin typeface="Consolas" panose="020B0609020204030204" pitchFamily="49" charset="0"/>
              </a:rPr>
              <a:t>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countPrice</a:t>
            </a:r>
            <a:r>
              <a:rPr lang="en-US" altLang="ja-JP" dirty="0">
                <a:latin typeface="Consolas" panose="020B0609020204030204" pitchFamily="49" charset="0"/>
              </a:rPr>
              <a:t>(</a:t>
            </a:r>
            <a:r>
              <a:rPr lang="en-US" altLang="ja-JP" dirty="0" err="1">
                <a:latin typeface="Consolas" panose="020B0609020204030204" pitchFamily="49" charset="0"/>
              </a:rPr>
              <a:t>int</a:t>
            </a:r>
            <a:r>
              <a:rPr lang="en-US" altLang="ja-JP" dirty="0">
                <a:latin typeface="Consolas" panose="020B0609020204030204" pitchFamily="49" charset="0"/>
              </a:rPr>
              <a:t> </a:t>
            </a:r>
            <a:r>
              <a:rPr lang="en-US" altLang="ja-JP" dirty="0">
                <a:solidFill>
                  <a:srgbClr val="FF0000"/>
                </a:solidFill>
                <a:effectLst>
                  <a:outerShdw blurRad="38100" dist="38100" dir="2700000" algn="tl">
                    <a:srgbClr val="000000">
                      <a:alpha val="43137"/>
                    </a:srgbClr>
                  </a:outerShdw>
                </a:effectLst>
                <a:latin typeface="Consolas" panose="020B0609020204030204" pitchFamily="49" charset="0"/>
              </a:rPr>
              <a:t>item</a:t>
            </a:r>
            <a:r>
              <a:rPr lang="en-US" altLang="ja-JP" dirty="0" smtClean="0">
                <a:solidFill>
                  <a:srgbClr val="FF0000"/>
                </a:solidFill>
                <a:effectLst>
                  <a:outerShdw blurRad="38100" dist="38100" dir="2700000" algn="tl">
                    <a:srgbClr val="000000">
                      <a:alpha val="43137"/>
                    </a:srgbClr>
                  </a:outerShdw>
                </a:effectLst>
                <a:latin typeface="Consolas" panose="020B0609020204030204" pitchFamily="49" charset="0"/>
              </a:rPr>
              <a:t>[]</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    </a:t>
            </a:r>
            <a:r>
              <a:rPr lang="en-US" altLang="ja-JP" dirty="0" err="1">
                <a:latin typeface="Consolas" panose="020B0609020204030204" pitchFamily="49" charset="0"/>
              </a:rPr>
              <a:t>int</a:t>
            </a:r>
            <a:r>
              <a:rPr lang="en-US" altLang="ja-JP" dirty="0">
                <a:latin typeface="Consolas" panose="020B0609020204030204" pitchFamily="49" charset="0"/>
              </a:rPr>
              <a:t>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totalprice</a:t>
            </a:r>
            <a:r>
              <a:rPr lang="en-US" altLang="ja-JP" dirty="0">
                <a:latin typeface="Consolas" panose="020B0609020204030204" pitchFamily="49" charset="0"/>
              </a:rPr>
              <a:t> = 0;</a:t>
            </a:r>
          </a:p>
          <a:p>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a:latin typeface="Consolas" panose="020B0609020204030204" pitchFamily="49" charset="0"/>
              </a:rPr>
              <a:t>i</a:t>
            </a:r>
            <a:r>
              <a:rPr lang="en-US" altLang="ja-JP" dirty="0">
                <a:latin typeface="Consolas" panose="020B0609020204030204" pitchFamily="49" charset="0"/>
              </a:rPr>
              <a:t>=0; </a:t>
            </a:r>
            <a:r>
              <a:rPr lang="en-US" altLang="ja-JP" dirty="0" err="1">
                <a:latin typeface="Consolas" panose="020B0609020204030204" pitchFamily="49" charset="0"/>
              </a:rPr>
              <a:t>i</a:t>
            </a:r>
            <a:r>
              <a:rPr lang="en-US" altLang="ja-JP" dirty="0">
                <a:latin typeface="Consolas" panose="020B0609020204030204" pitchFamily="49" charset="0"/>
              </a:rPr>
              <a:t> &lt;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item.length</a:t>
            </a:r>
            <a:r>
              <a:rPr lang="en-US" altLang="ja-JP" dirty="0">
                <a:latin typeface="Consolas" panose="020B0609020204030204" pitchFamily="49" charset="0"/>
              </a:rPr>
              <a:t>; </a:t>
            </a:r>
            <a:r>
              <a:rPr lang="en-US" altLang="ja-JP" dirty="0" err="1">
                <a:latin typeface="Consolas" panose="020B0609020204030204" pitchFamily="49" charset="0"/>
              </a:rPr>
              <a:t>i</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totalprice</a:t>
            </a:r>
            <a:r>
              <a:rPr lang="en-US" altLang="ja-JP" dirty="0">
                <a:solidFill>
                  <a:srgbClr val="FF0000"/>
                </a:solidFill>
                <a:effectLst>
                  <a:outerShdw blurRad="38100" dist="38100" dir="2700000" algn="tl">
                    <a:srgbClr val="000000">
                      <a:alpha val="43137"/>
                    </a:srgbClr>
                  </a:outerShdw>
                </a:effectLst>
                <a:latin typeface="Consolas" panose="020B0609020204030204" pitchFamily="49" charset="0"/>
              </a:rPr>
              <a:t> += item[</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i</a:t>
            </a:r>
            <a:r>
              <a:rPr lang="en-US" altLang="ja-JP" dirty="0">
                <a:solidFill>
                  <a:srgbClr val="FF0000"/>
                </a:solidFill>
                <a:effectLst>
                  <a:outerShdw blurRad="38100" dist="38100" dir="2700000" algn="tl">
                    <a:srgbClr val="000000">
                      <a:alpha val="43137"/>
                    </a:srgbClr>
                  </a:outerShdw>
                </a:effectLst>
                <a:latin typeface="Consolas" panose="020B0609020204030204" pitchFamily="49" charset="0"/>
              </a:rPr>
              <a:t>]</a:t>
            </a:r>
            <a:r>
              <a:rPr lang="en-US" altLang="ja-JP" dirty="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    return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totalprice</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a:t>
            </a:r>
          </a:p>
        </p:txBody>
      </p:sp>
      <p:sp>
        <p:nvSpPr>
          <p:cNvPr id="6" name="正方形/長方形 5"/>
          <p:cNvSpPr/>
          <p:nvPr/>
        </p:nvSpPr>
        <p:spPr>
          <a:xfrm>
            <a:off x="6562863" y="3147345"/>
            <a:ext cx="487680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latin typeface="Consolas" panose="020B0609020204030204" pitchFamily="49" charset="0"/>
              </a:rPr>
              <a:t>public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calcPrice</a:t>
            </a:r>
            <a:r>
              <a:rPr lang="en-US" altLang="ja-JP" dirty="0" smtClean="0">
                <a:latin typeface="Consolas" panose="020B0609020204030204" pitchFamily="49" charset="0"/>
              </a:rPr>
              <a:t>(</a:t>
            </a:r>
            <a:r>
              <a:rPr lang="en-US" altLang="ja-JP" dirty="0" err="1" smtClean="0">
                <a:latin typeface="Consolas" panose="020B0609020204030204" pitchFamily="49" charset="0"/>
              </a:rPr>
              <a:t>int</a:t>
            </a:r>
            <a:r>
              <a:rPr lang="en-US" altLang="ja-JP" dirty="0" smtClean="0">
                <a:latin typeface="Consolas" panose="020B0609020204030204" pitchFamily="49" charset="0"/>
              </a:rPr>
              <a:t> ...cost){</a:t>
            </a:r>
          </a:p>
          <a:p>
            <a:r>
              <a:rPr lang="ja-JP" altLang="en-US" dirty="0" smtClean="0">
                <a:latin typeface="Consolas" panose="020B0609020204030204" pitchFamily="49" charset="0"/>
              </a:rPr>
              <a:t>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totalcost</a:t>
            </a:r>
            <a:r>
              <a:rPr lang="ja-JP" altLang="en-US" dirty="0">
                <a:solidFill>
                  <a:schemeClr val="accent5"/>
                </a:solidFill>
                <a:effectLst>
                  <a:outerShdw blurRad="38100" dist="38100" dir="2700000" algn="tl">
                    <a:srgbClr val="000000">
                      <a:alpha val="43137"/>
                    </a:srgbClr>
                  </a:outerShdw>
                </a:effectLst>
                <a:latin typeface="Consolas" panose="020B0609020204030204" pitchFamily="49" charset="0"/>
              </a:rPr>
              <a:t> </a:t>
            </a:r>
            <a:r>
              <a:rPr lang="en-US" altLang="ja-JP" dirty="0" smtClean="0">
                <a:latin typeface="Consolas" panose="020B0609020204030204" pitchFamily="49" charset="0"/>
              </a:rPr>
              <a:t>= 0;</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int</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num</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 =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cost.length</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a:t>
            </a:r>
          </a:p>
          <a:p>
            <a:r>
              <a:rPr lang="ja-JP" altLang="en-US" dirty="0" smtClean="0">
                <a:latin typeface="Consolas" panose="020B0609020204030204" pitchFamily="49" charset="0"/>
              </a:rPr>
              <a:t>　　</a:t>
            </a:r>
            <a:r>
              <a:rPr lang="en-US" altLang="ja-JP" dirty="0" smtClean="0">
                <a:latin typeface="Consolas" panose="020B0609020204030204" pitchFamily="49" charset="0"/>
              </a:rPr>
              <a:t>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=0; </a:t>
            </a:r>
            <a:r>
              <a:rPr lang="en-US" altLang="ja-JP" dirty="0" err="1" smtClean="0">
                <a:latin typeface="Consolas" panose="020B0609020204030204" pitchFamily="49" charset="0"/>
              </a:rPr>
              <a:t>i</a:t>
            </a:r>
            <a:r>
              <a:rPr lang="en-US" altLang="ja-JP" dirty="0" smtClean="0">
                <a:latin typeface="Consolas" panose="020B0609020204030204" pitchFamily="49" charset="0"/>
              </a:rPr>
              <a:t> &lt;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num</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totalcost</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 += cost[</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i</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   return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totalcost</a:t>
            </a:r>
            <a:r>
              <a:rPr lang="en-US" altLang="ja-JP" dirty="0" smtClean="0">
                <a:latin typeface="Consolas" panose="020B0609020204030204" pitchFamily="49" charset="0"/>
              </a:rPr>
              <a:t>;</a:t>
            </a:r>
          </a:p>
          <a:p>
            <a:r>
              <a:rPr lang="en-US" altLang="ja-JP" dirty="0" smtClean="0">
                <a:latin typeface="Consolas" panose="020B0609020204030204" pitchFamily="49" charset="0"/>
              </a:rPr>
              <a:t>}</a:t>
            </a:r>
            <a:endParaRPr lang="en-US" altLang="ja-JP" dirty="0">
              <a:latin typeface="Consolas" panose="020B0609020204030204" pitchFamily="49" charset="0"/>
            </a:endParaRPr>
          </a:p>
        </p:txBody>
      </p:sp>
      <p:sp>
        <p:nvSpPr>
          <p:cNvPr id="7" name="テキスト ボックス 6"/>
          <p:cNvSpPr txBox="1"/>
          <p:nvPr/>
        </p:nvSpPr>
        <p:spPr>
          <a:xfrm>
            <a:off x="2217255" y="5548022"/>
            <a:ext cx="2279650" cy="461665"/>
          </a:xfrm>
          <a:prstGeom prst="rect">
            <a:avLst/>
          </a:prstGeom>
          <a:noFill/>
        </p:spPr>
        <p:txBody>
          <a:bodyPr wrap="square" rtlCol="0">
            <a:spAutoFit/>
          </a:bodyPr>
          <a:lstStyle/>
          <a:p>
            <a:pPr algn="ctr"/>
            <a:r>
              <a:rPr lang="ja-JP" altLang="en-US" sz="2400" dirty="0" smtClean="0">
                <a:latin typeface="メイリオ" panose="020B0604030504040204" pitchFamily="50" charset="-128"/>
                <a:ea typeface="メイリオ" panose="020B0604030504040204" pitchFamily="50" charset="-128"/>
              </a:rPr>
              <a:t>入力コード</a:t>
            </a:r>
            <a:r>
              <a:rPr lang="ja-JP" altLang="en-US" sz="2400" dirty="0">
                <a:latin typeface="メイリオ" panose="020B0604030504040204" pitchFamily="50" charset="-128"/>
                <a:ea typeface="メイリオ" panose="020B0604030504040204" pitchFamily="50" charset="-128"/>
              </a:rPr>
              <a:t>片</a:t>
            </a:r>
            <a:endParaRPr kumimoji="1" lang="ja-JP" altLang="en-US" sz="2400" dirty="0">
              <a:latin typeface="メイリオ" panose="020B0604030504040204" pitchFamily="50" charset="-128"/>
              <a:ea typeface="メイリオ" panose="020B0604030504040204" pitchFamily="50" charset="-128"/>
            </a:endParaRPr>
          </a:p>
        </p:txBody>
      </p:sp>
      <p:sp>
        <p:nvSpPr>
          <p:cNvPr id="8" name="テキスト ボックス 7"/>
          <p:cNvSpPr txBox="1"/>
          <p:nvPr/>
        </p:nvSpPr>
        <p:spPr>
          <a:xfrm>
            <a:off x="7856055" y="5548022"/>
            <a:ext cx="2279650" cy="461665"/>
          </a:xfrm>
          <a:prstGeom prst="rect">
            <a:avLst/>
          </a:prstGeom>
          <a:noFill/>
        </p:spPr>
        <p:txBody>
          <a:bodyPr wrap="square" rtlCol="0">
            <a:spAutoFit/>
          </a:bodyPr>
          <a:lstStyle/>
          <a:p>
            <a:pPr algn="ctr"/>
            <a:r>
              <a:rPr lang="ja-JP" altLang="en-US" sz="2400" dirty="0">
                <a:latin typeface="メイリオ" panose="020B0604030504040204" pitchFamily="50" charset="-128"/>
                <a:ea typeface="メイリオ" panose="020B0604030504040204" pitchFamily="50" charset="-128"/>
              </a:rPr>
              <a:t>類似</a:t>
            </a:r>
            <a:r>
              <a:rPr lang="ja-JP" altLang="en-US" sz="2400" dirty="0" smtClean="0">
                <a:latin typeface="メイリオ" panose="020B0604030504040204" pitchFamily="50" charset="-128"/>
                <a:ea typeface="メイリオ" panose="020B0604030504040204" pitchFamily="50" charset="-128"/>
              </a:rPr>
              <a:t>コード片</a:t>
            </a:r>
            <a:endParaRPr kumimoji="1" lang="ja-JP" altLang="en-US" sz="2400" dirty="0">
              <a:latin typeface="メイリオ" panose="020B0604030504040204" pitchFamily="50" charset="-128"/>
              <a:ea typeface="メイリオ" panose="020B0604030504040204" pitchFamily="50" charset="-128"/>
            </a:endParaRPr>
          </a:p>
        </p:txBody>
      </p:sp>
      <p:sp>
        <p:nvSpPr>
          <p:cNvPr id="9" name="ストライプ矢印 8"/>
          <p:cNvSpPr/>
          <p:nvPr/>
        </p:nvSpPr>
        <p:spPr>
          <a:xfrm>
            <a:off x="5819778" y="3723657"/>
            <a:ext cx="908050" cy="1155700"/>
          </a:xfrm>
          <a:prstGeom prst="striped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sp>
        <p:nvSpPr>
          <p:cNvPr id="10" name="Rectangle 4"/>
          <p:cNvSpPr>
            <a:spLocks noChangeArrowheads="1"/>
          </p:cNvSpPr>
          <p:nvPr/>
        </p:nvSpPr>
        <p:spPr bwMode="auto">
          <a:xfrm>
            <a:off x="1361431" y="6203267"/>
            <a:ext cx="9824743"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[3] </a:t>
            </a:r>
            <a:r>
              <a:rPr lang="en-US" altLang="ja-JP" sz="1200" dirty="0" err="1" smtClean="0">
                <a:solidFill>
                  <a:schemeClr val="tx2"/>
                </a:solidFill>
              </a:rPr>
              <a:t>Chanchal</a:t>
            </a:r>
            <a:r>
              <a:rPr lang="en-US" altLang="ja-JP" sz="1200" dirty="0">
                <a:solidFill>
                  <a:schemeClr val="tx2"/>
                </a:solidFill>
              </a:rPr>
              <a:t>, K. R. and James, R. C.: NICAD: Accurate Detection of Near-Miss Intentional Clones Using Flexible Pretty-Printing and Code Normalization, Proc. of ICPC 2008, pp. 172–181 (2008).</a:t>
            </a:r>
          </a:p>
        </p:txBody>
      </p:sp>
    </p:spTree>
    <p:extLst>
      <p:ext uri="{BB962C8B-B14F-4D97-AF65-F5344CB8AC3E}">
        <p14:creationId xmlns:p14="http://schemas.microsoft.com/office/powerpoint/2010/main" val="425391837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kumimoji="1"/>
        </a:defPPr>
      </a:lstStyle>
      <a:style>
        <a:lnRef idx="2">
          <a:schemeClr val="accent1"/>
        </a:lnRef>
        <a:fillRef idx="1">
          <a:schemeClr val="lt1"/>
        </a:fillRef>
        <a:effectRef idx="0">
          <a:schemeClr val="accent1"/>
        </a:effectRef>
        <a:fontRef idx="minor">
          <a:schemeClr val="dk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16502</TotalTime>
  <Words>11549</Words>
  <Application>Microsoft Office PowerPoint</Application>
  <PresentationFormat>ワイド画面</PresentationFormat>
  <Paragraphs>1368</Paragraphs>
  <Slides>61</Slides>
  <Notes>50</Notes>
  <HiddenSlides>17</HiddenSlides>
  <MMClips>0</MMClips>
  <ScaleCrop>false</ScaleCrop>
  <HeadingPairs>
    <vt:vector size="6" baseType="variant">
      <vt:variant>
        <vt:lpstr>使用されているフォント</vt:lpstr>
      </vt:variant>
      <vt:variant>
        <vt:i4>9</vt:i4>
      </vt:variant>
      <vt:variant>
        <vt:lpstr>テーマ</vt:lpstr>
      </vt:variant>
      <vt:variant>
        <vt:i4>1</vt:i4>
      </vt:variant>
      <vt:variant>
        <vt:lpstr>スライド タイトル</vt:lpstr>
      </vt:variant>
      <vt:variant>
        <vt:i4>61</vt:i4>
      </vt:variant>
    </vt:vector>
  </HeadingPairs>
  <TitlesOfParts>
    <vt:vector size="71" baseType="lpstr">
      <vt:lpstr>Meiryo UI</vt:lpstr>
      <vt:lpstr>ＭＳ Ｐゴシック</vt:lpstr>
      <vt:lpstr>MS UI Gothic</vt:lpstr>
      <vt:lpstr>メイリオ</vt:lpstr>
      <vt:lpstr>游ゴシック</vt:lpstr>
      <vt:lpstr>游ゴシック Light</vt:lpstr>
      <vt:lpstr>Arial</vt:lpstr>
      <vt:lpstr>Consolas</vt:lpstr>
      <vt:lpstr>Wingdings</vt:lpstr>
      <vt:lpstr>Office テーマ</vt:lpstr>
      <vt:lpstr>ソースコードの類似性に基づいた テストコード自動推薦ツールSuiteRec</vt:lpstr>
      <vt:lpstr>ソフトウェアテスト</vt:lpstr>
      <vt:lpstr>ソフトウェアテスト</vt:lpstr>
      <vt:lpstr>ソフトウェアテスト</vt:lpstr>
      <vt:lpstr>テストコード自動生成ツール</vt:lpstr>
      <vt:lpstr>テストコード自動生成ツールの問題</vt:lpstr>
      <vt:lpstr>提案ツール: SuiteRec</vt:lpstr>
      <vt:lpstr>SuiteRecの概要</vt:lpstr>
      <vt:lpstr>Step1: 類似コード片の検出</vt:lpstr>
      <vt:lpstr>Step2: テストコードの検索</vt:lpstr>
      <vt:lpstr>Step2: テストコードの検索</vt:lpstr>
      <vt:lpstr>Step3: テストスメルの検出</vt:lpstr>
      <vt:lpstr>Step4: 推薦されるテストコードの順位付け</vt:lpstr>
      <vt:lpstr>評価実験</vt:lpstr>
      <vt:lpstr>評価実験1</vt:lpstr>
      <vt:lpstr>リサーチクエスチョン(RQ)</vt:lpstr>
      <vt:lpstr>RQ1. SuiteRecは、高いカバレッジを持つ         テストコードの作成を支援できるか？</vt:lpstr>
      <vt:lpstr>RQ2. SuiteRecは、テストコードの作成時間を 　　　削減できるか？</vt:lpstr>
      <vt:lpstr>RQ3. SuiteRecは、テストスメルの数が少ない         テストコードの作成を支援できるか？</vt:lpstr>
      <vt:lpstr>RQ4. SuiteRecの利用は、開発者のテストコード 　　　作成タスクの認識にどう影響するか？</vt:lpstr>
      <vt:lpstr>RQ4. SuiteRecの利用は、開発者のテストコード 　　　作成タスクの認識にどう影響するか？</vt:lpstr>
      <vt:lpstr>まとめ・今後の課題</vt:lpstr>
      <vt:lpstr>補足資料</vt:lpstr>
      <vt:lpstr>推薦プロセスの高速化</vt:lpstr>
      <vt:lpstr>SuiteRecのインターフェス</vt:lpstr>
      <vt:lpstr>カバレッジの種類</vt:lpstr>
      <vt:lpstr>ソースコードデータベース</vt:lpstr>
      <vt:lpstr>テストコードデータベース</vt:lpstr>
      <vt:lpstr>EvoSuite</vt:lpstr>
      <vt:lpstr>議論</vt:lpstr>
      <vt:lpstr>関連研究</vt:lpstr>
      <vt:lpstr>RQ4. SuiteRecの利用は、開発者のテストコード 　　　作成タスクの認識にどう影響するか？</vt:lpstr>
      <vt:lpstr>推薦プロセスの高速化</vt:lpstr>
      <vt:lpstr>Step3: テストスメルの検出</vt:lpstr>
      <vt:lpstr>Step3: テストスメルの検出</vt:lpstr>
      <vt:lpstr>Step3: テストスメルの検出</vt:lpstr>
      <vt:lpstr>Step3: テストスメルの検出</vt:lpstr>
      <vt:lpstr>テストスメル</vt:lpstr>
      <vt:lpstr>テストスメル</vt:lpstr>
      <vt:lpstr>Step3: テストスメルの検出</vt:lpstr>
      <vt:lpstr>Step2: テストコードの検索</vt:lpstr>
      <vt:lpstr>研究目的とアイディア</vt:lpstr>
      <vt:lpstr>評価実験</vt:lpstr>
      <vt:lpstr>議論</vt:lpstr>
      <vt:lpstr>RQ4. SuiteRecの利用は、開発者のテストコード 　　　作成タスクの認識にどう影響するか？</vt:lpstr>
      <vt:lpstr>研究内容</vt:lpstr>
      <vt:lpstr>本発表の概要</vt:lpstr>
      <vt:lpstr>議論</vt:lpstr>
      <vt:lpstr>テストスメル</vt:lpstr>
      <vt:lpstr>テストスメル</vt:lpstr>
      <vt:lpstr>テストスメル</vt:lpstr>
      <vt:lpstr>テストスメル</vt:lpstr>
      <vt:lpstr>自動生成ツールにおける課題</vt:lpstr>
      <vt:lpstr>自動生成ツールにおける課題</vt:lpstr>
      <vt:lpstr>テストスメル</vt:lpstr>
      <vt:lpstr>自動生成ツールにおける課題</vt:lpstr>
      <vt:lpstr>自動生成ツールにおける課題</vt:lpstr>
      <vt:lpstr>自動生成ツールにおける課題</vt:lpstr>
      <vt:lpstr>自動生成ツールにおける課題</vt:lpstr>
      <vt:lpstr>テストスメル</vt:lpstr>
      <vt:lpstr>テストスメル</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倉地 亮介</dc:creator>
  <cp:lastModifiedBy>倉地 亮介</cp:lastModifiedBy>
  <cp:revision>393</cp:revision>
  <dcterms:created xsi:type="dcterms:W3CDTF">2020-01-21T13:07:49Z</dcterms:created>
  <dcterms:modified xsi:type="dcterms:W3CDTF">2020-02-03T06:06:15Z</dcterms:modified>
</cp:coreProperties>
</file>